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5" r:id="rId15"/>
    <p:sldId id="266" r:id="rId16"/>
    <p:sldId id="276" r:id="rId17"/>
    <p:sldId id="303" r:id="rId18"/>
    <p:sldId id="293" r:id="rId19"/>
    <p:sldId id="284" r:id="rId20"/>
    <p:sldId id="269" r:id="rId21"/>
    <p:sldId id="304" r:id="rId22"/>
    <p:sldId id="305" r:id="rId23"/>
    <p:sldId id="307" r:id="rId24"/>
    <p:sldId id="306" r:id="rId25"/>
    <p:sldId id="308" r:id="rId26"/>
    <p:sldId id="270" r:id="rId27"/>
    <p:sldId id="309" r:id="rId28"/>
    <p:sldId id="310" r:id="rId29"/>
    <p:sldId id="312" r:id="rId30"/>
    <p:sldId id="314" r:id="rId31"/>
    <p:sldId id="313" r:id="rId32"/>
    <p:sldId id="315" r:id="rId33"/>
    <p:sldId id="316" r:id="rId34"/>
    <p:sldId id="317" r:id="rId35"/>
    <p:sldId id="294" r:id="rId36"/>
    <p:sldId id="296" r:id="rId37"/>
    <p:sldId id="318" r:id="rId38"/>
    <p:sldId id="319" r:id="rId39"/>
    <p:sldId id="335" r:id="rId40"/>
    <p:sldId id="321" r:id="rId41"/>
    <p:sldId id="322" r:id="rId42"/>
    <p:sldId id="323" r:id="rId43"/>
    <p:sldId id="324" r:id="rId44"/>
    <p:sldId id="336"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9D08"/>
    <a:srgbClr val="0948CB"/>
    <a:srgbClr val="0B49CB"/>
    <a:srgbClr val="F2F4F8"/>
    <a:srgbClr val="1C7DDB"/>
    <a:srgbClr val="121619"/>
    <a:srgbClr val="F2F2F2"/>
    <a:srgbClr val="145579"/>
    <a:srgbClr val="3A6483"/>
    <a:srgbClr val="204E7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p:scale>
          <a:sx n="84" d="100"/>
          <a:sy n="84" d="100"/>
        </p:scale>
        <p:origin x="1208" y="39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s>
</file>

<file path=ppt/diagrams/_rels/data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sv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sv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4DBAD82-A0F2-4A80-B8F0-23725B1E085A}"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B4996BD5-C8B3-4A00-B05C-3E089A0420F3}">
      <dgm:prSet/>
      <dgm:spPr/>
      <dgm:t>
        <a:bodyPr/>
        <a:lstStyle/>
        <a:p>
          <a:pPr>
            <a:lnSpc>
              <a:spcPct val="100000"/>
            </a:lnSpc>
          </a:pPr>
          <a:r>
            <a:rPr lang="en-US"/>
            <a:t>Executive Summary</a:t>
          </a:r>
        </a:p>
      </dgm:t>
    </dgm:pt>
    <dgm:pt modelId="{AAD777B1-F499-4F3B-A742-B7C174954388}" type="parTrans" cxnId="{DC328A6C-55A9-4E11-9605-F10EB95E0952}">
      <dgm:prSet/>
      <dgm:spPr/>
      <dgm:t>
        <a:bodyPr/>
        <a:lstStyle/>
        <a:p>
          <a:endParaRPr lang="en-US"/>
        </a:p>
      </dgm:t>
    </dgm:pt>
    <dgm:pt modelId="{61CAB886-7083-4824-BA91-E87533A000A2}" type="sibTrans" cxnId="{DC328A6C-55A9-4E11-9605-F10EB95E0952}">
      <dgm:prSet/>
      <dgm:spPr/>
      <dgm:t>
        <a:bodyPr/>
        <a:lstStyle/>
        <a:p>
          <a:endParaRPr lang="en-US"/>
        </a:p>
      </dgm:t>
    </dgm:pt>
    <dgm:pt modelId="{E3FD71E6-C8AC-485C-A869-56E8A175B8B1}">
      <dgm:prSet/>
      <dgm:spPr/>
      <dgm:t>
        <a:bodyPr/>
        <a:lstStyle/>
        <a:p>
          <a:pPr>
            <a:lnSpc>
              <a:spcPct val="100000"/>
            </a:lnSpc>
          </a:pPr>
          <a:r>
            <a:rPr lang="en-US"/>
            <a:t>Introduction</a:t>
          </a:r>
        </a:p>
      </dgm:t>
    </dgm:pt>
    <dgm:pt modelId="{23CAA042-25F0-4EE3-A17C-3D7109374ECF}" type="parTrans" cxnId="{E8F947D3-1019-4027-B925-870E7132D862}">
      <dgm:prSet/>
      <dgm:spPr/>
      <dgm:t>
        <a:bodyPr/>
        <a:lstStyle/>
        <a:p>
          <a:endParaRPr lang="en-US"/>
        </a:p>
      </dgm:t>
    </dgm:pt>
    <dgm:pt modelId="{49590928-7CB0-49A2-870B-7AF4BE888241}" type="sibTrans" cxnId="{E8F947D3-1019-4027-B925-870E7132D862}">
      <dgm:prSet/>
      <dgm:spPr/>
      <dgm:t>
        <a:bodyPr/>
        <a:lstStyle/>
        <a:p>
          <a:endParaRPr lang="en-US"/>
        </a:p>
      </dgm:t>
    </dgm:pt>
    <dgm:pt modelId="{36CFC0C7-C914-456D-A909-CD9E379DAF65}">
      <dgm:prSet/>
      <dgm:spPr/>
      <dgm:t>
        <a:bodyPr/>
        <a:lstStyle/>
        <a:p>
          <a:pPr>
            <a:lnSpc>
              <a:spcPct val="100000"/>
            </a:lnSpc>
          </a:pPr>
          <a:r>
            <a:rPr lang="en-US"/>
            <a:t>Methodology</a:t>
          </a:r>
        </a:p>
      </dgm:t>
    </dgm:pt>
    <dgm:pt modelId="{349B2793-C5ED-4D18-938F-64DE5A9D991C}" type="parTrans" cxnId="{2757001B-A936-4DA8-A277-6F76C16193CC}">
      <dgm:prSet/>
      <dgm:spPr/>
      <dgm:t>
        <a:bodyPr/>
        <a:lstStyle/>
        <a:p>
          <a:endParaRPr lang="en-US"/>
        </a:p>
      </dgm:t>
    </dgm:pt>
    <dgm:pt modelId="{E0597BF6-CC01-4AB0-ADD0-99C70CA5D2E1}" type="sibTrans" cxnId="{2757001B-A936-4DA8-A277-6F76C16193CC}">
      <dgm:prSet/>
      <dgm:spPr/>
      <dgm:t>
        <a:bodyPr/>
        <a:lstStyle/>
        <a:p>
          <a:endParaRPr lang="en-US"/>
        </a:p>
      </dgm:t>
    </dgm:pt>
    <dgm:pt modelId="{93314147-50E0-4A35-9B4A-FCE04154E29C}">
      <dgm:prSet/>
      <dgm:spPr/>
      <dgm:t>
        <a:bodyPr/>
        <a:lstStyle/>
        <a:p>
          <a:pPr>
            <a:lnSpc>
              <a:spcPct val="100000"/>
            </a:lnSpc>
          </a:pPr>
          <a:r>
            <a:rPr lang="en-US"/>
            <a:t>Results</a:t>
          </a:r>
        </a:p>
      </dgm:t>
    </dgm:pt>
    <dgm:pt modelId="{BA2CA5CF-D810-40DB-B058-A0C3070E1A14}" type="parTrans" cxnId="{6AB0F4CB-35E7-4F71-B2E1-61F245C73717}">
      <dgm:prSet/>
      <dgm:spPr/>
      <dgm:t>
        <a:bodyPr/>
        <a:lstStyle/>
        <a:p>
          <a:endParaRPr lang="en-US"/>
        </a:p>
      </dgm:t>
    </dgm:pt>
    <dgm:pt modelId="{76A9DC41-F708-4748-8D0C-D7D12E3816DE}" type="sibTrans" cxnId="{6AB0F4CB-35E7-4F71-B2E1-61F245C73717}">
      <dgm:prSet/>
      <dgm:spPr/>
      <dgm:t>
        <a:bodyPr/>
        <a:lstStyle/>
        <a:p>
          <a:endParaRPr lang="en-US"/>
        </a:p>
      </dgm:t>
    </dgm:pt>
    <dgm:pt modelId="{6E27F188-4312-40BE-83EB-1D66A1A39700}">
      <dgm:prSet/>
      <dgm:spPr/>
      <dgm:t>
        <a:bodyPr/>
        <a:lstStyle/>
        <a:p>
          <a:pPr>
            <a:lnSpc>
              <a:spcPct val="100000"/>
            </a:lnSpc>
          </a:pPr>
          <a:r>
            <a:rPr lang="en-US"/>
            <a:t>Conclusion</a:t>
          </a:r>
        </a:p>
      </dgm:t>
    </dgm:pt>
    <dgm:pt modelId="{49CD3C66-ACF4-454F-BCC7-330E2361256A}" type="parTrans" cxnId="{F6ED26AA-1F3F-4712-B995-347A8675CEE4}">
      <dgm:prSet/>
      <dgm:spPr/>
      <dgm:t>
        <a:bodyPr/>
        <a:lstStyle/>
        <a:p>
          <a:endParaRPr lang="en-US"/>
        </a:p>
      </dgm:t>
    </dgm:pt>
    <dgm:pt modelId="{CDB0AC14-932C-4919-8499-D83257914782}" type="sibTrans" cxnId="{F6ED26AA-1F3F-4712-B995-347A8675CEE4}">
      <dgm:prSet/>
      <dgm:spPr/>
      <dgm:t>
        <a:bodyPr/>
        <a:lstStyle/>
        <a:p>
          <a:endParaRPr lang="en-US"/>
        </a:p>
      </dgm:t>
    </dgm:pt>
    <dgm:pt modelId="{85BC5AE4-3B7F-4A0F-B30E-5A2E8F3E7779}">
      <dgm:prSet/>
      <dgm:spPr/>
      <dgm:t>
        <a:bodyPr/>
        <a:lstStyle/>
        <a:p>
          <a:pPr>
            <a:lnSpc>
              <a:spcPct val="100000"/>
            </a:lnSpc>
          </a:pPr>
          <a:r>
            <a:rPr lang="en-US"/>
            <a:t>Appendix</a:t>
          </a:r>
        </a:p>
      </dgm:t>
    </dgm:pt>
    <dgm:pt modelId="{1165DE73-0113-49BA-8C4D-CAAAFB1766E9}" type="parTrans" cxnId="{F08F08E1-5EF6-4C71-9398-76649099A650}">
      <dgm:prSet/>
      <dgm:spPr/>
      <dgm:t>
        <a:bodyPr/>
        <a:lstStyle/>
        <a:p>
          <a:endParaRPr lang="en-US"/>
        </a:p>
      </dgm:t>
    </dgm:pt>
    <dgm:pt modelId="{D345BFF2-04FA-4FC2-981B-44510C20A398}" type="sibTrans" cxnId="{F08F08E1-5EF6-4C71-9398-76649099A650}">
      <dgm:prSet/>
      <dgm:spPr/>
      <dgm:t>
        <a:bodyPr/>
        <a:lstStyle/>
        <a:p>
          <a:endParaRPr lang="en-US"/>
        </a:p>
      </dgm:t>
    </dgm:pt>
    <dgm:pt modelId="{7BBD5081-B2E8-4030-9730-06D4FECB4693}" type="pres">
      <dgm:prSet presAssocID="{34DBAD82-A0F2-4A80-B8F0-23725B1E085A}" presName="root" presStyleCnt="0">
        <dgm:presLayoutVars>
          <dgm:dir/>
          <dgm:resizeHandles val="exact"/>
        </dgm:presLayoutVars>
      </dgm:prSet>
      <dgm:spPr/>
    </dgm:pt>
    <dgm:pt modelId="{D3EC7FB6-2AA4-4B15-88C9-992B29EB1BE6}" type="pres">
      <dgm:prSet presAssocID="{B4996BD5-C8B3-4A00-B05C-3E089A0420F3}" presName="compNode" presStyleCnt="0"/>
      <dgm:spPr/>
    </dgm:pt>
    <dgm:pt modelId="{E05F7817-234D-4DEE-B116-8931A76CF787}" type="pres">
      <dgm:prSet presAssocID="{B4996BD5-C8B3-4A00-B05C-3E089A0420F3}"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Upward trend"/>
        </a:ext>
      </dgm:extLst>
    </dgm:pt>
    <dgm:pt modelId="{B75A724F-B61B-4AE2-A4A8-2F075B5C0A79}" type="pres">
      <dgm:prSet presAssocID="{B4996BD5-C8B3-4A00-B05C-3E089A0420F3}" presName="spaceRect" presStyleCnt="0"/>
      <dgm:spPr/>
    </dgm:pt>
    <dgm:pt modelId="{7A7074C7-58DF-44EC-A56B-968C9F26100B}" type="pres">
      <dgm:prSet presAssocID="{B4996BD5-C8B3-4A00-B05C-3E089A0420F3}" presName="textRect" presStyleLbl="revTx" presStyleIdx="0" presStyleCnt="6">
        <dgm:presLayoutVars>
          <dgm:chMax val="1"/>
          <dgm:chPref val="1"/>
        </dgm:presLayoutVars>
      </dgm:prSet>
      <dgm:spPr/>
    </dgm:pt>
    <dgm:pt modelId="{49AF9E64-F349-4A90-B494-8219CEA37574}" type="pres">
      <dgm:prSet presAssocID="{61CAB886-7083-4824-BA91-E87533A000A2}" presName="sibTrans" presStyleCnt="0"/>
      <dgm:spPr/>
    </dgm:pt>
    <dgm:pt modelId="{289FAF9B-C858-4B89-A468-B1D616F7D6F6}" type="pres">
      <dgm:prSet presAssocID="{E3FD71E6-C8AC-485C-A869-56E8A175B8B1}" presName="compNode" presStyleCnt="0"/>
      <dgm:spPr/>
    </dgm:pt>
    <dgm:pt modelId="{AA1A8101-A8FD-4D5B-92A7-B1DD4D30F005}" type="pres">
      <dgm:prSet presAssocID="{E3FD71E6-C8AC-485C-A869-56E8A175B8B1}"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ocument"/>
        </a:ext>
      </dgm:extLst>
    </dgm:pt>
    <dgm:pt modelId="{03097ACA-C86B-4BDA-92C2-2A6BA789AAAF}" type="pres">
      <dgm:prSet presAssocID="{E3FD71E6-C8AC-485C-A869-56E8A175B8B1}" presName="spaceRect" presStyleCnt="0"/>
      <dgm:spPr/>
    </dgm:pt>
    <dgm:pt modelId="{FDAEE3D8-B1CD-4CFE-9B5A-7D0BDFACEA73}" type="pres">
      <dgm:prSet presAssocID="{E3FD71E6-C8AC-485C-A869-56E8A175B8B1}" presName="textRect" presStyleLbl="revTx" presStyleIdx="1" presStyleCnt="6">
        <dgm:presLayoutVars>
          <dgm:chMax val="1"/>
          <dgm:chPref val="1"/>
        </dgm:presLayoutVars>
      </dgm:prSet>
      <dgm:spPr/>
    </dgm:pt>
    <dgm:pt modelId="{706C2260-D673-4FE5-B94E-9513BADA9D7A}" type="pres">
      <dgm:prSet presAssocID="{49590928-7CB0-49A2-870B-7AF4BE888241}" presName="sibTrans" presStyleCnt="0"/>
      <dgm:spPr/>
    </dgm:pt>
    <dgm:pt modelId="{0B714416-3AB1-4E4D-B652-9A702DE3F3F5}" type="pres">
      <dgm:prSet presAssocID="{36CFC0C7-C914-456D-A909-CD9E379DAF65}" presName="compNode" presStyleCnt="0"/>
      <dgm:spPr/>
    </dgm:pt>
    <dgm:pt modelId="{EB4DA4ED-6146-4924-8A6E-0BCF7A42F25A}" type="pres">
      <dgm:prSet presAssocID="{36CFC0C7-C914-456D-A909-CD9E379DAF65}"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ar chart"/>
        </a:ext>
      </dgm:extLst>
    </dgm:pt>
    <dgm:pt modelId="{4A594DAF-2514-41C6-BDBE-D70DDA71E0B9}" type="pres">
      <dgm:prSet presAssocID="{36CFC0C7-C914-456D-A909-CD9E379DAF65}" presName="spaceRect" presStyleCnt="0"/>
      <dgm:spPr/>
    </dgm:pt>
    <dgm:pt modelId="{470E8E45-7239-4019-830D-07A2A28C91CB}" type="pres">
      <dgm:prSet presAssocID="{36CFC0C7-C914-456D-A909-CD9E379DAF65}" presName="textRect" presStyleLbl="revTx" presStyleIdx="2" presStyleCnt="6">
        <dgm:presLayoutVars>
          <dgm:chMax val="1"/>
          <dgm:chPref val="1"/>
        </dgm:presLayoutVars>
      </dgm:prSet>
      <dgm:spPr/>
    </dgm:pt>
    <dgm:pt modelId="{EB3F1666-8A08-4891-85DF-94D18F5135C8}" type="pres">
      <dgm:prSet presAssocID="{E0597BF6-CC01-4AB0-ADD0-99C70CA5D2E1}" presName="sibTrans" presStyleCnt="0"/>
      <dgm:spPr/>
    </dgm:pt>
    <dgm:pt modelId="{A7B924F3-DE20-460B-BECB-379F540C9A36}" type="pres">
      <dgm:prSet presAssocID="{93314147-50E0-4A35-9B4A-FCE04154E29C}" presName="compNode" presStyleCnt="0"/>
      <dgm:spPr/>
    </dgm:pt>
    <dgm:pt modelId="{72AFAB36-A494-4DE3-A934-70C104A71D6E}" type="pres">
      <dgm:prSet presAssocID="{93314147-50E0-4A35-9B4A-FCE04154E29C}"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heckmark"/>
        </a:ext>
      </dgm:extLst>
    </dgm:pt>
    <dgm:pt modelId="{66F68C1B-0534-4A45-B818-CAE6DF776B12}" type="pres">
      <dgm:prSet presAssocID="{93314147-50E0-4A35-9B4A-FCE04154E29C}" presName="spaceRect" presStyleCnt="0"/>
      <dgm:spPr/>
    </dgm:pt>
    <dgm:pt modelId="{89B295A3-30C0-48FF-9DF9-0303E1618321}" type="pres">
      <dgm:prSet presAssocID="{93314147-50E0-4A35-9B4A-FCE04154E29C}" presName="textRect" presStyleLbl="revTx" presStyleIdx="3" presStyleCnt="6">
        <dgm:presLayoutVars>
          <dgm:chMax val="1"/>
          <dgm:chPref val="1"/>
        </dgm:presLayoutVars>
      </dgm:prSet>
      <dgm:spPr/>
    </dgm:pt>
    <dgm:pt modelId="{93F32263-C236-4461-869C-70C32E43FA16}" type="pres">
      <dgm:prSet presAssocID="{76A9DC41-F708-4748-8D0C-D7D12E3816DE}" presName="sibTrans" presStyleCnt="0"/>
      <dgm:spPr/>
    </dgm:pt>
    <dgm:pt modelId="{6B551E22-F3E3-493A-9374-EB2016B0896E}" type="pres">
      <dgm:prSet presAssocID="{6E27F188-4312-40BE-83EB-1D66A1A39700}" presName="compNode" presStyleCnt="0"/>
      <dgm:spPr/>
    </dgm:pt>
    <dgm:pt modelId="{28877745-978C-4E9B-A345-E7DBB620E6D1}" type="pres">
      <dgm:prSet presAssocID="{6E27F188-4312-40BE-83EB-1D66A1A39700}"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Gavel"/>
        </a:ext>
      </dgm:extLst>
    </dgm:pt>
    <dgm:pt modelId="{518FA996-5EE6-46CB-89A0-30157F5FB3D3}" type="pres">
      <dgm:prSet presAssocID="{6E27F188-4312-40BE-83EB-1D66A1A39700}" presName="spaceRect" presStyleCnt="0"/>
      <dgm:spPr/>
    </dgm:pt>
    <dgm:pt modelId="{EFA5D789-FD34-4FD0-9C42-F5EAA7EF8AD4}" type="pres">
      <dgm:prSet presAssocID="{6E27F188-4312-40BE-83EB-1D66A1A39700}" presName="textRect" presStyleLbl="revTx" presStyleIdx="4" presStyleCnt="6">
        <dgm:presLayoutVars>
          <dgm:chMax val="1"/>
          <dgm:chPref val="1"/>
        </dgm:presLayoutVars>
      </dgm:prSet>
      <dgm:spPr/>
    </dgm:pt>
    <dgm:pt modelId="{BA27AD6B-EB1F-48E1-9A56-79D77010F949}" type="pres">
      <dgm:prSet presAssocID="{CDB0AC14-932C-4919-8499-D83257914782}" presName="sibTrans" presStyleCnt="0"/>
      <dgm:spPr/>
    </dgm:pt>
    <dgm:pt modelId="{FFBE3386-2D01-4277-A568-26AA1086CDAE}" type="pres">
      <dgm:prSet presAssocID="{85BC5AE4-3B7F-4A0F-B30E-5A2E8F3E7779}" presName="compNode" presStyleCnt="0"/>
      <dgm:spPr/>
    </dgm:pt>
    <dgm:pt modelId="{1BE8484F-F43C-4BB8-A198-1F8D490205AB}" type="pres">
      <dgm:prSet presAssocID="{85BC5AE4-3B7F-4A0F-B30E-5A2E8F3E7779}"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Paperclip"/>
        </a:ext>
      </dgm:extLst>
    </dgm:pt>
    <dgm:pt modelId="{6255B807-21E8-4E49-B7BD-900139410070}" type="pres">
      <dgm:prSet presAssocID="{85BC5AE4-3B7F-4A0F-B30E-5A2E8F3E7779}" presName="spaceRect" presStyleCnt="0"/>
      <dgm:spPr/>
    </dgm:pt>
    <dgm:pt modelId="{9AC84868-B7C3-485B-A01D-85502238795A}" type="pres">
      <dgm:prSet presAssocID="{85BC5AE4-3B7F-4A0F-B30E-5A2E8F3E7779}" presName="textRect" presStyleLbl="revTx" presStyleIdx="5" presStyleCnt="6">
        <dgm:presLayoutVars>
          <dgm:chMax val="1"/>
          <dgm:chPref val="1"/>
        </dgm:presLayoutVars>
      </dgm:prSet>
      <dgm:spPr/>
    </dgm:pt>
  </dgm:ptLst>
  <dgm:cxnLst>
    <dgm:cxn modelId="{D1704C03-1135-4752-9E90-835D1EA57B8C}" type="presOf" srcId="{B4996BD5-C8B3-4A00-B05C-3E089A0420F3}" destId="{7A7074C7-58DF-44EC-A56B-968C9F26100B}" srcOrd="0" destOrd="0" presId="urn:microsoft.com/office/officeart/2018/2/layout/IconLabelList"/>
    <dgm:cxn modelId="{A4357904-F893-4EF3-86E6-3294F983287C}" type="presOf" srcId="{85BC5AE4-3B7F-4A0F-B30E-5A2E8F3E7779}" destId="{9AC84868-B7C3-485B-A01D-85502238795A}" srcOrd="0" destOrd="0" presId="urn:microsoft.com/office/officeart/2018/2/layout/IconLabelList"/>
    <dgm:cxn modelId="{2757001B-A936-4DA8-A277-6F76C16193CC}" srcId="{34DBAD82-A0F2-4A80-B8F0-23725B1E085A}" destId="{36CFC0C7-C914-456D-A909-CD9E379DAF65}" srcOrd="2" destOrd="0" parTransId="{349B2793-C5ED-4D18-938F-64DE5A9D991C}" sibTransId="{E0597BF6-CC01-4AB0-ADD0-99C70CA5D2E1}"/>
    <dgm:cxn modelId="{49AAB246-30E0-4227-9D14-55912F97F08B}" type="presOf" srcId="{E3FD71E6-C8AC-485C-A869-56E8A175B8B1}" destId="{FDAEE3D8-B1CD-4CFE-9B5A-7D0BDFACEA73}" srcOrd="0" destOrd="0" presId="urn:microsoft.com/office/officeart/2018/2/layout/IconLabelList"/>
    <dgm:cxn modelId="{DC328A6C-55A9-4E11-9605-F10EB95E0952}" srcId="{34DBAD82-A0F2-4A80-B8F0-23725B1E085A}" destId="{B4996BD5-C8B3-4A00-B05C-3E089A0420F3}" srcOrd="0" destOrd="0" parTransId="{AAD777B1-F499-4F3B-A742-B7C174954388}" sibTransId="{61CAB886-7083-4824-BA91-E87533A000A2}"/>
    <dgm:cxn modelId="{4219E290-B6E7-497E-9567-CA952DA99283}" type="presOf" srcId="{34DBAD82-A0F2-4A80-B8F0-23725B1E085A}" destId="{7BBD5081-B2E8-4030-9730-06D4FECB4693}" srcOrd="0" destOrd="0" presId="urn:microsoft.com/office/officeart/2018/2/layout/IconLabelList"/>
    <dgm:cxn modelId="{F6ED26AA-1F3F-4712-B995-347A8675CEE4}" srcId="{34DBAD82-A0F2-4A80-B8F0-23725B1E085A}" destId="{6E27F188-4312-40BE-83EB-1D66A1A39700}" srcOrd="4" destOrd="0" parTransId="{49CD3C66-ACF4-454F-BCC7-330E2361256A}" sibTransId="{CDB0AC14-932C-4919-8499-D83257914782}"/>
    <dgm:cxn modelId="{8E412DAF-CE30-479F-8B6F-B5C449663BBF}" type="presOf" srcId="{36CFC0C7-C914-456D-A909-CD9E379DAF65}" destId="{470E8E45-7239-4019-830D-07A2A28C91CB}" srcOrd="0" destOrd="0" presId="urn:microsoft.com/office/officeart/2018/2/layout/IconLabelList"/>
    <dgm:cxn modelId="{1429D2C9-99C1-4600-86A7-A52796F87757}" type="presOf" srcId="{93314147-50E0-4A35-9B4A-FCE04154E29C}" destId="{89B295A3-30C0-48FF-9DF9-0303E1618321}" srcOrd="0" destOrd="0" presId="urn:microsoft.com/office/officeart/2018/2/layout/IconLabelList"/>
    <dgm:cxn modelId="{6AB0F4CB-35E7-4F71-B2E1-61F245C73717}" srcId="{34DBAD82-A0F2-4A80-B8F0-23725B1E085A}" destId="{93314147-50E0-4A35-9B4A-FCE04154E29C}" srcOrd="3" destOrd="0" parTransId="{BA2CA5CF-D810-40DB-B058-A0C3070E1A14}" sibTransId="{76A9DC41-F708-4748-8D0C-D7D12E3816DE}"/>
    <dgm:cxn modelId="{E8F947D3-1019-4027-B925-870E7132D862}" srcId="{34DBAD82-A0F2-4A80-B8F0-23725B1E085A}" destId="{E3FD71E6-C8AC-485C-A869-56E8A175B8B1}" srcOrd="1" destOrd="0" parTransId="{23CAA042-25F0-4EE3-A17C-3D7109374ECF}" sibTransId="{49590928-7CB0-49A2-870B-7AF4BE888241}"/>
    <dgm:cxn modelId="{F08F08E1-5EF6-4C71-9398-76649099A650}" srcId="{34DBAD82-A0F2-4A80-B8F0-23725B1E085A}" destId="{85BC5AE4-3B7F-4A0F-B30E-5A2E8F3E7779}" srcOrd="5" destOrd="0" parTransId="{1165DE73-0113-49BA-8C4D-CAAAFB1766E9}" sibTransId="{D345BFF2-04FA-4FC2-981B-44510C20A398}"/>
    <dgm:cxn modelId="{714DDEFE-A583-4F2D-B84D-EB032EA7E25C}" type="presOf" srcId="{6E27F188-4312-40BE-83EB-1D66A1A39700}" destId="{EFA5D789-FD34-4FD0-9C42-F5EAA7EF8AD4}" srcOrd="0" destOrd="0" presId="urn:microsoft.com/office/officeart/2018/2/layout/IconLabelList"/>
    <dgm:cxn modelId="{A67257FC-A299-4739-A7CF-2C05BB208DFD}" type="presParOf" srcId="{7BBD5081-B2E8-4030-9730-06D4FECB4693}" destId="{D3EC7FB6-2AA4-4B15-88C9-992B29EB1BE6}" srcOrd="0" destOrd="0" presId="urn:microsoft.com/office/officeart/2018/2/layout/IconLabelList"/>
    <dgm:cxn modelId="{FEE806F6-49D5-4016-A2DB-15F186A78F1F}" type="presParOf" srcId="{D3EC7FB6-2AA4-4B15-88C9-992B29EB1BE6}" destId="{E05F7817-234D-4DEE-B116-8931A76CF787}" srcOrd="0" destOrd="0" presId="urn:microsoft.com/office/officeart/2018/2/layout/IconLabelList"/>
    <dgm:cxn modelId="{9645F530-ABA3-4395-8A8C-ADB2E8BB9514}" type="presParOf" srcId="{D3EC7FB6-2AA4-4B15-88C9-992B29EB1BE6}" destId="{B75A724F-B61B-4AE2-A4A8-2F075B5C0A79}" srcOrd="1" destOrd="0" presId="urn:microsoft.com/office/officeart/2018/2/layout/IconLabelList"/>
    <dgm:cxn modelId="{0FEE448A-E241-46B6-B977-ED41A909AC4F}" type="presParOf" srcId="{D3EC7FB6-2AA4-4B15-88C9-992B29EB1BE6}" destId="{7A7074C7-58DF-44EC-A56B-968C9F26100B}" srcOrd="2" destOrd="0" presId="urn:microsoft.com/office/officeart/2018/2/layout/IconLabelList"/>
    <dgm:cxn modelId="{CD330C34-FDCB-4273-AE5E-8C581E67AA04}" type="presParOf" srcId="{7BBD5081-B2E8-4030-9730-06D4FECB4693}" destId="{49AF9E64-F349-4A90-B494-8219CEA37574}" srcOrd="1" destOrd="0" presId="urn:microsoft.com/office/officeart/2018/2/layout/IconLabelList"/>
    <dgm:cxn modelId="{F3CD7BAC-C1A5-48E3-9BCB-D70B6C5E91DD}" type="presParOf" srcId="{7BBD5081-B2E8-4030-9730-06D4FECB4693}" destId="{289FAF9B-C858-4B89-A468-B1D616F7D6F6}" srcOrd="2" destOrd="0" presId="urn:microsoft.com/office/officeart/2018/2/layout/IconLabelList"/>
    <dgm:cxn modelId="{3F4C5E27-C988-4087-9A45-B3CA939D6F67}" type="presParOf" srcId="{289FAF9B-C858-4B89-A468-B1D616F7D6F6}" destId="{AA1A8101-A8FD-4D5B-92A7-B1DD4D30F005}" srcOrd="0" destOrd="0" presId="urn:microsoft.com/office/officeart/2018/2/layout/IconLabelList"/>
    <dgm:cxn modelId="{D3FAA6DC-B6AF-4BB8-A728-4D7972A254A5}" type="presParOf" srcId="{289FAF9B-C858-4B89-A468-B1D616F7D6F6}" destId="{03097ACA-C86B-4BDA-92C2-2A6BA789AAAF}" srcOrd="1" destOrd="0" presId="urn:microsoft.com/office/officeart/2018/2/layout/IconLabelList"/>
    <dgm:cxn modelId="{3BB9AB1E-BF0A-49FD-B7C1-5879F8DCD4C8}" type="presParOf" srcId="{289FAF9B-C858-4B89-A468-B1D616F7D6F6}" destId="{FDAEE3D8-B1CD-4CFE-9B5A-7D0BDFACEA73}" srcOrd="2" destOrd="0" presId="urn:microsoft.com/office/officeart/2018/2/layout/IconLabelList"/>
    <dgm:cxn modelId="{6FEA3CBF-0981-4997-A071-080A5AEA0256}" type="presParOf" srcId="{7BBD5081-B2E8-4030-9730-06D4FECB4693}" destId="{706C2260-D673-4FE5-B94E-9513BADA9D7A}" srcOrd="3" destOrd="0" presId="urn:microsoft.com/office/officeart/2018/2/layout/IconLabelList"/>
    <dgm:cxn modelId="{65C6006E-0346-4909-A7C9-DD7AA07222AB}" type="presParOf" srcId="{7BBD5081-B2E8-4030-9730-06D4FECB4693}" destId="{0B714416-3AB1-4E4D-B652-9A702DE3F3F5}" srcOrd="4" destOrd="0" presId="urn:microsoft.com/office/officeart/2018/2/layout/IconLabelList"/>
    <dgm:cxn modelId="{BDD36A2D-47AC-473A-9540-3DD2830D428A}" type="presParOf" srcId="{0B714416-3AB1-4E4D-B652-9A702DE3F3F5}" destId="{EB4DA4ED-6146-4924-8A6E-0BCF7A42F25A}" srcOrd="0" destOrd="0" presId="urn:microsoft.com/office/officeart/2018/2/layout/IconLabelList"/>
    <dgm:cxn modelId="{D49C193D-7F97-41F1-91A6-93DC85946C8B}" type="presParOf" srcId="{0B714416-3AB1-4E4D-B652-9A702DE3F3F5}" destId="{4A594DAF-2514-41C6-BDBE-D70DDA71E0B9}" srcOrd="1" destOrd="0" presId="urn:microsoft.com/office/officeart/2018/2/layout/IconLabelList"/>
    <dgm:cxn modelId="{5B4C6B8F-2D79-4093-A08B-2D020B1D65C1}" type="presParOf" srcId="{0B714416-3AB1-4E4D-B652-9A702DE3F3F5}" destId="{470E8E45-7239-4019-830D-07A2A28C91CB}" srcOrd="2" destOrd="0" presId="urn:microsoft.com/office/officeart/2018/2/layout/IconLabelList"/>
    <dgm:cxn modelId="{098B913A-8036-49CA-8200-7CE676ABDFCB}" type="presParOf" srcId="{7BBD5081-B2E8-4030-9730-06D4FECB4693}" destId="{EB3F1666-8A08-4891-85DF-94D18F5135C8}" srcOrd="5" destOrd="0" presId="urn:microsoft.com/office/officeart/2018/2/layout/IconLabelList"/>
    <dgm:cxn modelId="{13F5DC3C-AEB8-409A-AE12-6428B43DC0A4}" type="presParOf" srcId="{7BBD5081-B2E8-4030-9730-06D4FECB4693}" destId="{A7B924F3-DE20-460B-BECB-379F540C9A36}" srcOrd="6" destOrd="0" presId="urn:microsoft.com/office/officeart/2018/2/layout/IconLabelList"/>
    <dgm:cxn modelId="{B94E29DE-AA97-413D-902B-676E90C4060C}" type="presParOf" srcId="{A7B924F3-DE20-460B-BECB-379F540C9A36}" destId="{72AFAB36-A494-4DE3-A934-70C104A71D6E}" srcOrd="0" destOrd="0" presId="urn:microsoft.com/office/officeart/2018/2/layout/IconLabelList"/>
    <dgm:cxn modelId="{8ED9A569-E56B-4118-8EE2-122FE535DD3A}" type="presParOf" srcId="{A7B924F3-DE20-460B-BECB-379F540C9A36}" destId="{66F68C1B-0534-4A45-B818-CAE6DF776B12}" srcOrd="1" destOrd="0" presId="urn:microsoft.com/office/officeart/2018/2/layout/IconLabelList"/>
    <dgm:cxn modelId="{6E839CD9-EB1C-4918-B477-F9130D951F5E}" type="presParOf" srcId="{A7B924F3-DE20-460B-BECB-379F540C9A36}" destId="{89B295A3-30C0-48FF-9DF9-0303E1618321}" srcOrd="2" destOrd="0" presId="urn:microsoft.com/office/officeart/2018/2/layout/IconLabelList"/>
    <dgm:cxn modelId="{C6DDB3F7-7478-445E-B4EF-79EC0337AA6C}" type="presParOf" srcId="{7BBD5081-B2E8-4030-9730-06D4FECB4693}" destId="{93F32263-C236-4461-869C-70C32E43FA16}" srcOrd="7" destOrd="0" presId="urn:microsoft.com/office/officeart/2018/2/layout/IconLabelList"/>
    <dgm:cxn modelId="{4F6E6611-9B5B-44C6-AD9C-5DC199B02251}" type="presParOf" srcId="{7BBD5081-B2E8-4030-9730-06D4FECB4693}" destId="{6B551E22-F3E3-493A-9374-EB2016B0896E}" srcOrd="8" destOrd="0" presId="urn:microsoft.com/office/officeart/2018/2/layout/IconLabelList"/>
    <dgm:cxn modelId="{40C8133A-92DF-4E93-9B07-C71F69BE5E83}" type="presParOf" srcId="{6B551E22-F3E3-493A-9374-EB2016B0896E}" destId="{28877745-978C-4E9B-A345-E7DBB620E6D1}" srcOrd="0" destOrd="0" presId="urn:microsoft.com/office/officeart/2018/2/layout/IconLabelList"/>
    <dgm:cxn modelId="{50E65248-A328-4DB2-94BF-4FF8082DE39D}" type="presParOf" srcId="{6B551E22-F3E3-493A-9374-EB2016B0896E}" destId="{518FA996-5EE6-46CB-89A0-30157F5FB3D3}" srcOrd="1" destOrd="0" presId="urn:microsoft.com/office/officeart/2018/2/layout/IconLabelList"/>
    <dgm:cxn modelId="{1EBEF33C-DABA-4F14-A48D-DD917E4BD860}" type="presParOf" srcId="{6B551E22-F3E3-493A-9374-EB2016B0896E}" destId="{EFA5D789-FD34-4FD0-9C42-F5EAA7EF8AD4}" srcOrd="2" destOrd="0" presId="urn:microsoft.com/office/officeart/2018/2/layout/IconLabelList"/>
    <dgm:cxn modelId="{0B73D454-B635-4116-90D0-3314D90F0128}" type="presParOf" srcId="{7BBD5081-B2E8-4030-9730-06D4FECB4693}" destId="{BA27AD6B-EB1F-48E1-9A56-79D77010F949}" srcOrd="9" destOrd="0" presId="urn:microsoft.com/office/officeart/2018/2/layout/IconLabelList"/>
    <dgm:cxn modelId="{AAA544C0-CC13-413A-B232-12AC66FD19EB}" type="presParOf" srcId="{7BBD5081-B2E8-4030-9730-06D4FECB4693}" destId="{FFBE3386-2D01-4277-A568-26AA1086CDAE}" srcOrd="10" destOrd="0" presId="urn:microsoft.com/office/officeart/2018/2/layout/IconLabelList"/>
    <dgm:cxn modelId="{1E9EB6EE-3069-4AF8-8ECA-415F98C5C551}" type="presParOf" srcId="{FFBE3386-2D01-4277-A568-26AA1086CDAE}" destId="{1BE8484F-F43C-4BB8-A198-1F8D490205AB}" srcOrd="0" destOrd="0" presId="urn:microsoft.com/office/officeart/2018/2/layout/IconLabelList"/>
    <dgm:cxn modelId="{894A1731-F530-449D-A4EE-5E5D8004937B}" type="presParOf" srcId="{FFBE3386-2D01-4277-A568-26AA1086CDAE}" destId="{6255B807-21E8-4E49-B7BD-900139410070}" srcOrd="1" destOrd="0" presId="urn:microsoft.com/office/officeart/2018/2/layout/IconLabelList"/>
    <dgm:cxn modelId="{DE29B15D-2574-4DAD-AE11-B17AEA5D6359}" type="presParOf" srcId="{FFBE3386-2D01-4277-A568-26AA1086CDAE}" destId="{9AC84868-B7C3-485B-A01D-85502238795A}"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5F7817-234D-4DEE-B116-8931A76CF787}">
      <dsp:nvSpPr>
        <dsp:cNvPr id="0" name=""/>
        <dsp:cNvSpPr/>
      </dsp:nvSpPr>
      <dsp:spPr>
        <a:xfrm>
          <a:off x="438504" y="1295266"/>
          <a:ext cx="715078" cy="71507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A7074C7-58DF-44EC-A56B-968C9F26100B}">
      <dsp:nvSpPr>
        <dsp:cNvPr id="0" name=""/>
        <dsp:cNvSpPr/>
      </dsp:nvSpPr>
      <dsp:spPr>
        <a:xfrm>
          <a:off x="1512" y="2261913"/>
          <a:ext cx="1589062" cy="6356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pPr>
          <a:r>
            <a:rPr lang="en-US" sz="2000" kern="1200"/>
            <a:t>Executive Summary</a:t>
          </a:r>
        </a:p>
      </dsp:txBody>
      <dsp:txXfrm>
        <a:off x="1512" y="2261913"/>
        <a:ext cx="1589062" cy="635625"/>
      </dsp:txXfrm>
    </dsp:sp>
    <dsp:sp modelId="{AA1A8101-A8FD-4D5B-92A7-B1DD4D30F005}">
      <dsp:nvSpPr>
        <dsp:cNvPr id="0" name=""/>
        <dsp:cNvSpPr/>
      </dsp:nvSpPr>
      <dsp:spPr>
        <a:xfrm>
          <a:off x="2305652" y="1295266"/>
          <a:ext cx="715078" cy="71507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DAEE3D8-B1CD-4CFE-9B5A-7D0BDFACEA73}">
      <dsp:nvSpPr>
        <dsp:cNvPr id="0" name=""/>
        <dsp:cNvSpPr/>
      </dsp:nvSpPr>
      <dsp:spPr>
        <a:xfrm>
          <a:off x="1868660" y="2261913"/>
          <a:ext cx="1589062" cy="6356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pPr>
          <a:r>
            <a:rPr lang="en-US" sz="2000" kern="1200"/>
            <a:t>Introduction</a:t>
          </a:r>
        </a:p>
      </dsp:txBody>
      <dsp:txXfrm>
        <a:off x="1868660" y="2261913"/>
        <a:ext cx="1589062" cy="635625"/>
      </dsp:txXfrm>
    </dsp:sp>
    <dsp:sp modelId="{EB4DA4ED-6146-4924-8A6E-0BCF7A42F25A}">
      <dsp:nvSpPr>
        <dsp:cNvPr id="0" name=""/>
        <dsp:cNvSpPr/>
      </dsp:nvSpPr>
      <dsp:spPr>
        <a:xfrm>
          <a:off x="4172801" y="1295266"/>
          <a:ext cx="715078" cy="71507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70E8E45-7239-4019-830D-07A2A28C91CB}">
      <dsp:nvSpPr>
        <dsp:cNvPr id="0" name=""/>
        <dsp:cNvSpPr/>
      </dsp:nvSpPr>
      <dsp:spPr>
        <a:xfrm>
          <a:off x="3735809" y="2261913"/>
          <a:ext cx="1589062" cy="6356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pPr>
          <a:r>
            <a:rPr lang="en-US" sz="2000" kern="1200"/>
            <a:t>Methodology</a:t>
          </a:r>
        </a:p>
      </dsp:txBody>
      <dsp:txXfrm>
        <a:off x="3735809" y="2261913"/>
        <a:ext cx="1589062" cy="635625"/>
      </dsp:txXfrm>
    </dsp:sp>
    <dsp:sp modelId="{72AFAB36-A494-4DE3-A934-70C104A71D6E}">
      <dsp:nvSpPr>
        <dsp:cNvPr id="0" name=""/>
        <dsp:cNvSpPr/>
      </dsp:nvSpPr>
      <dsp:spPr>
        <a:xfrm>
          <a:off x="6039949" y="1295266"/>
          <a:ext cx="715078" cy="71507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9B295A3-30C0-48FF-9DF9-0303E1618321}">
      <dsp:nvSpPr>
        <dsp:cNvPr id="0" name=""/>
        <dsp:cNvSpPr/>
      </dsp:nvSpPr>
      <dsp:spPr>
        <a:xfrm>
          <a:off x="5602957" y="2261913"/>
          <a:ext cx="1589062" cy="6356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pPr>
          <a:r>
            <a:rPr lang="en-US" sz="2000" kern="1200"/>
            <a:t>Results</a:t>
          </a:r>
        </a:p>
      </dsp:txBody>
      <dsp:txXfrm>
        <a:off x="5602957" y="2261913"/>
        <a:ext cx="1589062" cy="635625"/>
      </dsp:txXfrm>
    </dsp:sp>
    <dsp:sp modelId="{28877745-978C-4E9B-A345-E7DBB620E6D1}">
      <dsp:nvSpPr>
        <dsp:cNvPr id="0" name=""/>
        <dsp:cNvSpPr/>
      </dsp:nvSpPr>
      <dsp:spPr>
        <a:xfrm>
          <a:off x="7907098" y="1295266"/>
          <a:ext cx="715078" cy="715078"/>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FA5D789-FD34-4FD0-9C42-F5EAA7EF8AD4}">
      <dsp:nvSpPr>
        <dsp:cNvPr id="0" name=""/>
        <dsp:cNvSpPr/>
      </dsp:nvSpPr>
      <dsp:spPr>
        <a:xfrm>
          <a:off x="7470105" y="2261913"/>
          <a:ext cx="1589062" cy="6356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pPr>
          <a:r>
            <a:rPr lang="en-US" sz="2000" kern="1200"/>
            <a:t>Conclusion</a:t>
          </a:r>
        </a:p>
      </dsp:txBody>
      <dsp:txXfrm>
        <a:off x="7470105" y="2261913"/>
        <a:ext cx="1589062" cy="635625"/>
      </dsp:txXfrm>
    </dsp:sp>
    <dsp:sp modelId="{1BE8484F-F43C-4BB8-A198-1F8D490205AB}">
      <dsp:nvSpPr>
        <dsp:cNvPr id="0" name=""/>
        <dsp:cNvSpPr/>
      </dsp:nvSpPr>
      <dsp:spPr>
        <a:xfrm>
          <a:off x="9774246" y="1295266"/>
          <a:ext cx="715078" cy="715078"/>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AC84868-B7C3-485B-A01D-85502238795A}">
      <dsp:nvSpPr>
        <dsp:cNvPr id="0" name=""/>
        <dsp:cNvSpPr/>
      </dsp:nvSpPr>
      <dsp:spPr>
        <a:xfrm>
          <a:off x="9337254" y="2261913"/>
          <a:ext cx="1589062" cy="6356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pPr>
          <a:r>
            <a:rPr lang="en-US" sz="2000" kern="1200"/>
            <a:t>Appendix</a:t>
          </a:r>
        </a:p>
      </dsp:txBody>
      <dsp:txXfrm>
        <a:off x="9337254" y="2261913"/>
        <a:ext cx="1589062" cy="635625"/>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6/7/2024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6/7/2024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4</a:t>
            </a:fld>
            <a:endParaRPr lang="en-US"/>
          </a:p>
        </p:txBody>
      </p:sp>
    </p:spTree>
    <p:extLst>
      <p:ext uri="{BB962C8B-B14F-4D97-AF65-F5344CB8AC3E}">
        <p14:creationId xmlns:p14="http://schemas.microsoft.com/office/powerpoint/2010/main" val="17781158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14</a:t>
            </a:fld>
            <a:endParaRPr lang="en-US"/>
          </a:p>
        </p:txBody>
      </p:sp>
    </p:spTree>
    <p:extLst>
      <p:ext uri="{BB962C8B-B14F-4D97-AF65-F5344CB8AC3E}">
        <p14:creationId xmlns:p14="http://schemas.microsoft.com/office/powerpoint/2010/main" val="7759723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22</a:t>
            </a:fld>
            <a:endParaRPr lang="en-US"/>
          </a:p>
        </p:txBody>
      </p:sp>
    </p:spTree>
    <p:extLst>
      <p:ext uri="{BB962C8B-B14F-4D97-AF65-F5344CB8AC3E}">
        <p14:creationId xmlns:p14="http://schemas.microsoft.com/office/powerpoint/2010/main" val="35733868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6/7/2024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6/7/2024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20347220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3195218977"/>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6/7/2024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6/7/2024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6/7/2024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6/7/2024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6/7/2024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6/7/2024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6/7/2024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6/7/2024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 id="2147483709" r:id="rId14"/>
    <p:sldLayoutId id="2147483710"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Josema321/IBM-Data-Science-Capstone_SpaceX/blob/main/Data%20wrangling_PT.3.ipynb" TargetMode="External"/><Relationship Id="rId2" Type="http://schemas.openxmlformats.org/officeDocument/2006/relationships/image" Target="../media/image16.png"/><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Josema321/IBM-Data-Science-Capstone_SpaceX/blob/main/Sql_PT.4.ipynb" TargetMode="External"/><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Josema321/IBM-Data-Science-Capstone_SpaceX/blob/main/Exploratory_Analysis_Graphs_PT.5.ipynb" TargetMode="External"/><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Josema321/IBM-Data-Science-Capstone_SpaceX/blob/main/launch_site_location%20with%20Folium_PT.6.ipynb" TargetMode="External"/><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hyperlink" Target="https://github.com/Josema321/IBM-Data-Science-Capstone_SpaceX/blob/main/spacex_dash_app_PT.7.py" TargetMode="Externa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Josema321/IBM-Data-Science-Capstone_SpaceX/blob/main/SpaceX_ML_Prediction_Pt.8.ipynb" TargetMode="External"/><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6.png"/><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16.png"/><Relationship Id="rId1" Type="http://schemas.openxmlformats.org/officeDocument/2006/relationships/slideLayout" Target="../slideLayouts/slideLayout1.xml"/><Relationship Id="rId4" Type="http://schemas.openxmlformats.org/officeDocument/2006/relationships/image" Target="../media/image43.png"/></Relationships>
</file>

<file path=ppt/slides/_rels/slide3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8" Type="http://schemas.openxmlformats.org/officeDocument/2006/relationships/hyperlink" Target="https://github.com/Josema321/IBM-Data-Science-Capstone_SpaceX/blob/main/Data%20wrangling_PT.3.ipynb" TargetMode="External"/><Relationship Id="rId13" Type="http://schemas.openxmlformats.org/officeDocument/2006/relationships/hyperlink" Target="https://github.com/Josema321/IBM-Data-Science-Capstone_SpaceX/blob/main/SpaceX_ML_Prediction_Pt.8.ipynb" TargetMode="External"/><Relationship Id="rId3" Type="http://schemas.openxmlformats.org/officeDocument/2006/relationships/image" Target="../media/image16.png"/><Relationship Id="rId7" Type="http://schemas.openxmlformats.org/officeDocument/2006/relationships/hyperlink" Target="https://github.com/Josema321/IBM-Data-Science-Capstone_SpaceX/blob/main/webscraping_PT.2.ipynb" TargetMode="External"/><Relationship Id="rId12" Type="http://schemas.openxmlformats.org/officeDocument/2006/relationships/hyperlink" Target="https://github.com/Josema321/IBM-Data-Science-Capstone_SpaceX/blob/main/spacex_dash_app_PT.7.py" TargetMode="External"/><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hyperlink" Target="https://github.com/Josema321/IBM-Data-Science-Capstone_SpaceX/blob/main/data-collection-api_%20PT.1.ipynb" TargetMode="External"/><Relationship Id="rId11" Type="http://schemas.openxmlformats.org/officeDocument/2006/relationships/hyperlink" Target="https://github.com/Josema321/IBM-Data-Science-Capstone_SpaceX/blob/main/launch_site_location%20with%20Folium_PT.6.ipynb" TargetMode="External"/><Relationship Id="rId5" Type="http://schemas.openxmlformats.org/officeDocument/2006/relationships/hyperlink" Target="https://en.wikipedia.org/w/index.php?title=List_of_Falcon_9_and_Falcon_Heavy_launches&amp;oldid=1027686922" TargetMode="External"/><Relationship Id="rId10" Type="http://schemas.openxmlformats.org/officeDocument/2006/relationships/hyperlink" Target="https://github.com/Josema321/IBM-Data-Science-Capstone_SpaceX/blob/main/Exploratory_Analysis_Graphs_PT.5.ipynb" TargetMode="External"/><Relationship Id="rId4" Type="http://schemas.openxmlformats.org/officeDocument/2006/relationships/hyperlink" Target="https://api.spacexdata.com/v4/launches/past" TargetMode="External"/><Relationship Id="rId9" Type="http://schemas.openxmlformats.org/officeDocument/2006/relationships/hyperlink" Target="https://github.com/Josema321/IBM-Data-Science-Capstone_SpaceX/blob/main/Sql_PT.4.ipynb" TargetMode="External"/></Relationships>
</file>

<file path=ppt/slides/_rels/slide47.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hyperlink" Target="https://api.spacexdata.com/v4/launches/past" TargetMode="External"/><Relationship Id="rId2" Type="http://schemas.openxmlformats.org/officeDocument/2006/relationships/image" Target="../media/image16.png"/><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hyperlink" Target="https://en.wikipedia.org/w/index.php?title=List_of_Falcon_9_and_Falcon_Heavy_launches&amp;oldid=1027686922"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Josema321/IBM-Data-Science-Capstone_SpaceX/blob/main/data-collection-api_%20PT.1.ipynb" TargetMode="External"/><Relationship Id="rId2" Type="http://schemas.openxmlformats.org/officeDocument/2006/relationships/image" Target="../media/image16.png"/><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Josema321/IBM-Data-Science-Capstone_SpaceX/blob/main/webscraping_PT.2.ipynb" TargetMode="External"/><Relationship Id="rId2" Type="http://schemas.openxmlformats.org/officeDocument/2006/relationships/image" Target="../media/image16.png"/><Relationship Id="rId1" Type="http://schemas.openxmlformats.org/officeDocument/2006/relationships/slideLayout" Target="../slideLayouts/slideLayout1.xml"/><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Jose Manuel Ruiz</a:t>
            </a:r>
          </a:p>
          <a:p>
            <a:r>
              <a:rPr lang="en-US" dirty="0">
                <a:solidFill>
                  <a:schemeClr val="bg2"/>
                </a:solidFill>
                <a:latin typeface="Abadi" panose="020B0604020104020204" pitchFamily="34" charset="0"/>
                <a:ea typeface="SF Pro" pitchFamily="2" charset="0"/>
                <a:cs typeface="SF Pro" pitchFamily="2" charset="0"/>
              </a:rPr>
              <a:t>09/06/2024</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7650" y="1406149"/>
            <a:ext cx="11281083" cy="923330"/>
          </a:xfrm>
          <a:prstGeom prst="rect">
            <a:avLst/>
          </a:prstGeom>
        </p:spPr>
        <p:txBody>
          <a:bodyPr/>
          <a:lstStyle/>
          <a:p>
            <a:pPr marL="0" indent="0">
              <a:buNone/>
            </a:pPr>
            <a:r>
              <a:rPr lang="en-US" sz="2400" dirty="0"/>
              <a:t>The new column determine the landing outcome, 0 is for an unsuccessful landing and 1 is for a successful landing.</a:t>
            </a:r>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7" name="TextBox 6">
            <a:extLst>
              <a:ext uri="{FF2B5EF4-FFF2-40B4-BE49-F238E27FC236}">
                <a16:creationId xmlns:a16="http://schemas.microsoft.com/office/drawing/2014/main" id="{C94BBF00-E0E3-85E4-A580-B452F296C014}"/>
              </a:ext>
            </a:extLst>
          </p:cNvPr>
          <p:cNvSpPr txBox="1"/>
          <p:nvPr/>
        </p:nvSpPr>
        <p:spPr>
          <a:xfrm>
            <a:off x="597650" y="6025573"/>
            <a:ext cx="6127124" cy="369332"/>
          </a:xfrm>
          <a:prstGeom prst="rect">
            <a:avLst/>
          </a:prstGeom>
          <a:noFill/>
        </p:spPr>
        <p:txBody>
          <a:bodyPr wrap="square">
            <a:spAutoFit/>
          </a:bodyPr>
          <a:lstStyle/>
          <a:p>
            <a:r>
              <a:rPr lang="en-CA" sz="1800" dirty="0">
                <a:solidFill>
                  <a:schemeClr val="accent3">
                    <a:lumMod val="25000"/>
                  </a:schemeClr>
                </a:solidFill>
                <a:latin typeface="Abadi" panose="020B0604020104020204" pitchFamily="34" charset="0"/>
                <a:hlinkClick r:id="rId3"/>
              </a:rPr>
              <a:t>Link to File: Data Wrangling</a:t>
            </a:r>
            <a:endParaRPr lang="en-US" sz="1800" dirty="0">
              <a:solidFill>
                <a:schemeClr val="accent3">
                  <a:lumMod val="25000"/>
                </a:schemeClr>
              </a:solidFill>
              <a:latin typeface="Abadi" panose="020B0604020104020204" pitchFamily="34" charset="0"/>
            </a:endParaRPr>
          </a:p>
        </p:txBody>
      </p:sp>
      <p:pic>
        <p:nvPicPr>
          <p:cNvPr id="10" name="Picture 9">
            <a:extLst>
              <a:ext uri="{FF2B5EF4-FFF2-40B4-BE49-F238E27FC236}">
                <a16:creationId xmlns:a16="http://schemas.microsoft.com/office/drawing/2014/main" id="{1316A6CE-8D51-7076-1650-10093995B984}"/>
              </a:ext>
            </a:extLst>
          </p:cNvPr>
          <p:cNvPicPr>
            <a:picLocks noChangeAspect="1"/>
          </p:cNvPicPr>
          <p:nvPr/>
        </p:nvPicPr>
        <p:blipFill>
          <a:blip r:embed="rId4"/>
          <a:stretch>
            <a:fillRect/>
          </a:stretch>
        </p:blipFill>
        <p:spPr>
          <a:xfrm>
            <a:off x="2910627" y="2513301"/>
            <a:ext cx="5476098" cy="2989305"/>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74562" y="1380967"/>
            <a:ext cx="9745663" cy="4351338"/>
          </a:xfrm>
          <a:prstGeom prst="rect">
            <a:avLst/>
          </a:prstGeom>
        </p:spPr>
        <p:txBody>
          <a:bodyPr lIns="91440" tIns="45720" rIns="91440" bIns="45720" anchor="t"/>
          <a:lstStyle/>
          <a:p>
            <a:pPr marL="0" indent="0">
              <a:lnSpc>
                <a:spcPct val="100000"/>
              </a:lnSpc>
              <a:spcBef>
                <a:spcPts val="1400"/>
              </a:spcBef>
              <a:buNone/>
            </a:pPr>
            <a:r>
              <a:rPr lang="en-US" sz="1400" b="1" u="sng" dirty="0">
                <a:solidFill>
                  <a:schemeClr val="accent3">
                    <a:lumMod val="25000"/>
                  </a:schemeClr>
                </a:solidFill>
                <a:latin typeface="Abadi"/>
              </a:rPr>
              <a:t>SQL queries</a:t>
            </a:r>
          </a:p>
          <a:p>
            <a:pPr>
              <a:lnSpc>
                <a:spcPct val="100000"/>
              </a:lnSpc>
              <a:spcBef>
                <a:spcPts val="1400"/>
              </a:spcBef>
            </a:pPr>
            <a:r>
              <a:rPr lang="en-US" sz="1400" dirty="0">
                <a:solidFill>
                  <a:schemeClr val="accent3">
                    <a:lumMod val="25000"/>
                  </a:schemeClr>
                </a:solidFill>
                <a:latin typeface="Abadi" panose="020B0604020104020204" pitchFamily="34" charset="0"/>
              </a:rPr>
              <a:t>Names of unique launch sites</a:t>
            </a:r>
          </a:p>
          <a:p>
            <a:pPr>
              <a:lnSpc>
                <a:spcPct val="100000"/>
              </a:lnSpc>
              <a:spcBef>
                <a:spcPts val="1400"/>
              </a:spcBef>
            </a:pPr>
            <a:r>
              <a:rPr lang="en-US" sz="1400" dirty="0">
                <a:solidFill>
                  <a:schemeClr val="accent3">
                    <a:lumMod val="25000"/>
                  </a:schemeClr>
                </a:solidFill>
                <a:latin typeface="Abadi" panose="020B0604020104020204" pitchFamily="34" charset="0"/>
              </a:rPr>
              <a:t>5 records where launch sites starts with “CCA”</a:t>
            </a:r>
          </a:p>
          <a:p>
            <a:pPr>
              <a:lnSpc>
                <a:spcPct val="100000"/>
              </a:lnSpc>
              <a:spcBef>
                <a:spcPts val="1400"/>
              </a:spcBef>
            </a:pPr>
            <a:r>
              <a:rPr lang="en-US" sz="1400" dirty="0">
                <a:solidFill>
                  <a:schemeClr val="accent3">
                    <a:lumMod val="25000"/>
                  </a:schemeClr>
                </a:solidFill>
                <a:latin typeface="Abadi" panose="020B0604020104020204" pitchFamily="34" charset="0"/>
              </a:rPr>
              <a:t>Total played mass carried by boosters launched by Nasa (CRS)</a:t>
            </a:r>
          </a:p>
          <a:p>
            <a:pPr>
              <a:lnSpc>
                <a:spcPct val="100000"/>
              </a:lnSpc>
              <a:spcBef>
                <a:spcPts val="1400"/>
              </a:spcBef>
            </a:pPr>
            <a:r>
              <a:rPr lang="en-US" sz="1400" dirty="0">
                <a:solidFill>
                  <a:schemeClr val="accent3">
                    <a:lumMod val="25000"/>
                  </a:schemeClr>
                </a:solidFill>
                <a:latin typeface="Abadi" panose="020B0604020104020204" pitchFamily="34" charset="0"/>
              </a:rPr>
              <a:t>Average Payload mass carried by booster version F9 v1.1</a:t>
            </a:r>
            <a:endParaRPr lang="en-US" sz="1400" b="1" dirty="0">
              <a:solidFill>
                <a:schemeClr val="accent3">
                  <a:lumMod val="25000"/>
                </a:schemeClr>
              </a:solidFill>
              <a:latin typeface="Abadi" panose="020B0604020104020204" pitchFamily="34" charset="0"/>
            </a:endParaRPr>
          </a:p>
          <a:p>
            <a:pPr>
              <a:lnSpc>
                <a:spcPct val="100000"/>
              </a:lnSpc>
              <a:spcBef>
                <a:spcPts val="1400"/>
              </a:spcBef>
            </a:pPr>
            <a:r>
              <a:rPr lang="en-US" sz="1400" dirty="0">
                <a:solidFill>
                  <a:schemeClr val="accent3">
                    <a:lumMod val="25000"/>
                  </a:schemeClr>
                </a:solidFill>
                <a:latin typeface="Abadi" panose="020B0604020104020204" pitchFamily="34" charset="0"/>
              </a:rPr>
              <a:t>Date of the first successful landing</a:t>
            </a:r>
          </a:p>
          <a:p>
            <a:pPr>
              <a:lnSpc>
                <a:spcPct val="100000"/>
              </a:lnSpc>
              <a:spcBef>
                <a:spcPts val="1400"/>
              </a:spcBef>
            </a:pPr>
            <a:r>
              <a:rPr lang="en-US" sz="1400" dirty="0">
                <a:solidFill>
                  <a:schemeClr val="accent3">
                    <a:lumMod val="25000"/>
                  </a:schemeClr>
                </a:solidFill>
                <a:latin typeface="Abadi" panose="020B0604020104020204" pitchFamily="34" charset="0"/>
              </a:rPr>
              <a:t>Names of booster which had a success in drone ship with payload mass in between 4000 and 6000 kg.</a:t>
            </a:r>
          </a:p>
          <a:p>
            <a:pPr>
              <a:lnSpc>
                <a:spcPct val="100000"/>
              </a:lnSpc>
              <a:spcBef>
                <a:spcPts val="1400"/>
              </a:spcBef>
            </a:pPr>
            <a:r>
              <a:rPr lang="en-US" sz="1400" dirty="0">
                <a:solidFill>
                  <a:schemeClr val="accent3">
                    <a:lumMod val="25000"/>
                  </a:schemeClr>
                </a:solidFill>
                <a:latin typeface="Abadi" panose="020B0604020104020204" pitchFamily="34" charset="0"/>
              </a:rPr>
              <a:t>Total number of successful and failed missions</a:t>
            </a:r>
          </a:p>
          <a:p>
            <a:pPr>
              <a:lnSpc>
                <a:spcPct val="100000"/>
              </a:lnSpc>
              <a:spcBef>
                <a:spcPts val="1400"/>
              </a:spcBef>
            </a:pPr>
            <a:r>
              <a:rPr lang="en-US" sz="1400" dirty="0">
                <a:solidFill>
                  <a:schemeClr val="accent3">
                    <a:lumMod val="25000"/>
                  </a:schemeClr>
                </a:solidFill>
                <a:latin typeface="Abadi" panose="020B0604020104020204" pitchFamily="34" charset="0"/>
              </a:rPr>
              <a:t>Names of booster version that carried the max payload mass</a:t>
            </a:r>
          </a:p>
          <a:p>
            <a:pPr>
              <a:lnSpc>
                <a:spcPct val="100000"/>
              </a:lnSpc>
              <a:spcBef>
                <a:spcPts val="1400"/>
              </a:spcBef>
            </a:pPr>
            <a:r>
              <a:rPr lang="en-US" sz="1400" dirty="0">
                <a:solidFill>
                  <a:schemeClr val="accent3">
                    <a:lumMod val="25000"/>
                  </a:schemeClr>
                </a:solidFill>
                <a:latin typeface="Abadi" panose="020B0604020104020204" pitchFamily="34" charset="0"/>
              </a:rPr>
              <a:t>Failed landing outcomes on drone ship, booster version and launch site by months in 2015</a:t>
            </a:r>
          </a:p>
          <a:p>
            <a:pPr>
              <a:lnSpc>
                <a:spcPct val="100000"/>
              </a:lnSpc>
              <a:spcBef>
                <a:spcPts val="1400"/>
              </a:spcBef>
            </a:pPr>
            <a:r>
              <a:rPr lang="en-US" sz="1400" dirty="0">
                <a:solidFill>
                  <a:schemeClr val="accent3">
                    <a:lumMod val="25000"/>
                  </a:schemeClr>
                </a:solidFill>
                <a:latin typeface="Abadi" panose="020B0604020104020204" pitchFamily="34" charset="0"/>
              </a:rPr>
              <a:t>Landing outcomes in between 2010-06-04 and 2017-03-20</a:t>
            </a:r>
            <a:endParaRPr lang="en-US" sz="2000"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
        <p:nvSpPr>
          <p:cNvPr id="6" name="TextBox 5">
            <a:extLst>
              <a:ext uri="{FF2B5EF4-FFF2-40B4-BE49-F238E27FC236}">
                <a16:creationId xmlns:a16="http://schemas.microsoft.com/office/drawing/2014/main" id="{0EB055A4-62FD-6553-6B13-41747E21C366}"/>
              </a:ext>
            </a:extLst>
          </p:cNvPr>
          <p:cNvSpPr txBox="1"/>
          <p:nvPr/>
        </p:nvSpPr>
        <p:spPr>
          <a:xfrm>
            <a:off x="614937" y="6064743"/>
            <a:ext cx="6128794" cy="369332"/>
          </a:xfrm>
          <a:prstGeom prst="rect">
            <a:avLst/>
          </a:prstGeom>
          <a:noFill/>
        </p:spPr>
        <p:txBody>
          <a:bodyPr wrap="square">
            <a:spAutoFit/>
          </a:bodyPr>
          <a:lstStyle/>
          <a:p>
            <a:pPr>
              <a:lnSpc>
                <a:spcPct val="100000"/>
              </a:lnSpc>
              <a:spcBef>
                <a:spcPts val="1400"/>
              </a:spcBef>
            </a:pPr>
            <a:r>
              <a:rPr lang="en-US" sz="1800" dirty="0">
                <a:solidFill>
                  <a:schemeClr val="accent3">
                    <a:lumMod val="25000"/>
                  </a:schemeClr>
                </a:solidFill>
                <a:latin typeface="Abadi" panose="020B0604020104020204" pitchFamily="34" charset="0"/>
                <a:hlinkClick r:id="rId3"/>
              </a:rPr>
              <a:t>Link to File: SQL</a:t>
            </a:r>
            <a:endParaRPr lang="en-US" sz="18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15787263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794957" y="2896327"/>
            <a:ext cx="4353494" cy="2848379"/>
          </a:xfrm>
          <a:prstGeom prst="rect">
            <a:avLst/>
          </a:prstGeom>
        </p:spPr>
        <p:txBody>
          <a:bodyPr lIns="91440" tIns="45720" rIns="91440" bIns="45720" anchor="t"/>
          <a:lstStyle/>
          <a:p>
            <a:pPr marL="0" indent="0">
              <a:buNone/>
            </a:pPr>
            <a:r>
              <a:rPr lang="en-CA" sz="2000" b="1" dirty="0"/>
              <a:t>Bar Graphs</a:t>
            </a:r>
          </a:p>
          <a:p>
            <a:r>
              <a:rPr lang="en-CA" sz="2000" dirty="0"/>
              <a:t>Success Rate vs Orbit</a:t>
            </a:r>
          </a:p>
          <a:p>
            <a:endParaRPr lang="en-CA" sz="2000" dirty="0"/>
          </a:p>
          <a:p>
            <a:pPr marL="0" indent="0">
              <a:buNone/>
            </a:pPr>
            <a:r>
              <a:rPr lang="en-CA" sz="2000" b="1" dirty="0"/>
              <a:t>Line Graph</a:t>
            </a:r>
          </a:p>
          <a:p>
            <a:r>
              <a:rPr lang="en-CA" sz="2000" dirty="0"/>
              <a:t>Success Rate vs Year</a:t>
            </a: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TextBox 5">
            <a:extLst>
              <a:ext uri="{FF2B5EF4-FFF2-40B4-BE49-F238E27FC236}">
                <a16:creationId xmlns:a16="http://schemas.microsoft.com/office/drawing/2014/main" id="{9921B942-5849-428C-3A7F-85E1FD35B143}"/>
              </a:ext>
            </a:extLst>
          </p:cNvPr>
          <p:cNvSpPr txBox="1"/>
          <p:nvPr/>
        </p:nvSpPr>
        <p:spPr>
          <a:xfrm>
            <a:off x="506963" y="6025573"/>
            <a:ext cx="6127124" cy="369332"/>
          </a:xfrm>
          <a:prstGeom prst="rect">
            <a:avLst/>
          </a:prstGeom>
          <a:noFill/>
        </p:spPr>
        <p:txBody>
          <a:bodyPr wrap="square">
            <a:spAutoFit/>
          </a:bodyPr>
          <a:lstStyle/>
          <a:p>
            <a:pPr>
              <a:lnSpc>
                <a:spcPct val="100000"/>
              </a:lnSpc>
              <a:spcBef>
                <a:spcPts val="1400"/>
              </a:spcBef>
            </a:pPr>
            <a:r>
              <a:rPr lang="en-CA" sz="1800" dirty="0">
                <a:solidFill>
                  <a:schemeClr val="accent3">
                    <a:lumMod val="25000"/>
                  </a:schemeClr>
                </a:solidFill>
                <a:latin typeface="Abadi" panose="020B0604020104020204" pitchFamily="34" charset="0"/>
                <a:hlinkClick r:id="rId3"/>
              </a:rPr>
              <a:t>Link to File: Data Visualization</a:t>
            </a:r>
            <a:endParaRPr lang="en-US" sz="1800" dirty="0">
              <a:solidFill>
                <a:schemeClr val="accent3">
                  <a:lumMod val="25000"/>
                </a:schemeClr>
              </a:solidFill>
              <a:latin typeface="Abadi" panose="020B0604020104020204" pitchFamily="34" charset="0"/>
            </a:endParaRPr>
          </a:p>
        </p:txBody>
      </p:sp>
      <p:sp>
        <p:nvSpPr>
          <p:cNvPr id="7" name="Content Placeholder 4">
            <a:extLst>
              <a:ext uri="{FF2B5EF4-FFF2-40B4-BE49-F238E27FC236}">
                <a16:creationId xmlns:a16="http://schemas.microsoft.com/office/drawing/2014/main" id="{1A669D1C-663E-8D28-6CFB-C6D37D888A96}"/>
              </a:ext>
            </a:extLst>
          </p:cNvPr>
          <p:cNvSpPr txBox="1">
            <a:spLocks/>
          </p:cNvSpPr>
          <p:nvPr/>
        </p:nvSpPr>
        <p:spPr>
          <a:xfrm>
            <a:off x="810094" y="2707958"/>
            <a:ext cx="5285906" cy="2611529"/>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CA" sz="2000" b="1" dirty="0"/>
              <a:t>Scatter Plots</a:t>
            </a:r>
          </a:p>
          <a:p>
            <a:r>
              <a:rPr lang="en-CA" sz="2000" dirty="0"/>
              <a:t>Flight Number vs Pay Load Mass (kg)</a:t>
            </a:r>
          </a:p>
          <a:p>
            <a:r>
              <a:rPr lang="en-CA" sz="2000" dirty="0"/>
              <a:t>Flight Number vs Launch Site</a:t>
            </a:r>
          </a:p>
          <a:p>
            <a:r>
              <a:rPr lang="en-CA" sz="2000" dirty="0"/>
              <a:t>Flight Number vs Orbit</a:t>
            </a:r>
          </a:p>
          <a:p>
            <a:r>
              <a:rPr lang="en-CA" sz="2000" dirty="0"/>
              <a:t>Pay Load Mass (kg) vs Launch Site</a:t>
            </a:r>
          </a:p>
          <a:p>
            <a:r>
              <a:rPr lang="en-CA" sz="2000" dirty="0"/>
              <a:t>Pay Load Mass (kg) vs Orbit</a:t>
            </a:r>
          </a:p>
          <a:p>
            <a:endParaRPr lang="en-CA" dirty="0"/>
          </a:p>
        </p:txBody>
      </p:sp>
      <p:sp>
        <p:nvSpPr>
          <p:cNvPr id="8" name="Content Placeholder 4">
            <a:extLst>
              <a:ext uri="{FF2B5EF4-FFF2-40B4-BE49-F238E27FC236}">
                <a16:creationId xmlns:a16="http://schemas.microsoft.com/office/drawing/2014/main" id="{E3923FC4-9735-B223-514B-CC3C81D868E3}"/>
              </a:ext>
            </a:extLst>
          </p:cNvPr>
          <p:cNvSpPr txBox="1">
            <a:spLocks/>
          </p:cNvSpPr>
          <p:nvPr/>
        </p:nvSpPr>
        <p:spPr>
          <a:xfrm>
            <a:off x="288471" y="1528930"/>
            <a:ext cx="11401960" cy="802789"/>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CA" sz="2000" dirty="0"/>
              <a:t>By using scatter plots we can determine the variables that are useful to create ML algorithms. With bar and line graphs we can show comparisons with categorical variables </a:t>
            </a:r>
          </a:p>
        </p:txBody>
      </p:sp>
    </p:spTree>
    <p:extLst>
      <p:ext uri="{BB962C8B-B14F-4D97-AF65-F5344CB8AC3E}">
        <p14:creationId xmlns:p14="http://schemas.microsoft.com/office/powerpoint/2010/main" val="7799716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69557" y="1380967"/>
            <a:ext cx="10515600" cy="4351337"/>
          </a:xfrm>
          <a:prstGeom prst="rect">
            <a:avLst/>
          </a:prstGeom>
        </p:spPr>
        <p:txBody>
          <a:bodyPr>
            <a:normAutofit fontScale="70000" lnSpcReduction="20000"/>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600" b="1" u="sng" dirty="0">
                <a:latin typeface="Abadi" panose="020B0604020104020204" pitchFamily="34" charset="0"/>
              </a:rPr>
              <a:t>Markers indicating Launch Sites</a:t>
            </a:r>
          </a:p>
          <a:p>
            <a:pPr>
              <a:lnSpc>
                <a:spcPct val="100000"/>
              </a:lnSpc>
              <a:spcBef>
                <a:spcPts val="1400"/>
              </a:spcBef>
            </a:pPr>
            <a:r>
              <a:rPr lang="en-US" sz="2600" dirty="0">
                <a:solidFill>
                  <a:srgbClr val="F89D08"/>
                </a:solidFill>
                <a:latin typeface="Abadi" panose="020B0604020104020204" pitchFamily="34" charset="0"/>
              </a:rPr>
              <a:t>Orange Circle </a:t>
            </a:r>
            <a:r>
              <a:rPr lang="en-US" sz="2600" dirty="0">
                <a:latin typeface="Abadi" panose="020B0604020104020204" pitchFamily="34" charset="0"/>
              </a:rPr>
              <a:t>to indicate the NASA Johnson Space Center’s coordinate</a:t>
            </a:r>
          </a:p>
          <a:p>
            <a:pPr>
              <a:lnSpc>
                <a:spcPct val="100000"/>
              </a:lnSpc>
              <a:spcBef>
                <a:spcPts val="1400"/>
              </a:spcBef>
            </a:pPr>
            <a:r>
              <a:rPr lang="en-US" sz="2600" dirty="0">
                <a:solidFill>
                  <a:srgbClr val="FF0000"/>
                </a:solidFill>
                <a:latin typeface="Abadi" panose="020B0604020104020204" pitchFamily="34" charset="0"/>
              </a:rPr>
              <a:t>Red Circles </a:t>
            </a:r>
            <a:r>
              <a:rPr lang="en-US" sz="2600" dirty="0">
                <a:latin typeface="Abadi" panose="020B0604020104020204" pitchFamily="34" charset="0"/>
              </a:rPr>
              <a:t>for all launch sites coordinates with a popup label showing its name by using latitude and longitude coordinates</a:t>
            </a:r>
          </a:p>
          <a:p>
            <a:pPr marL="0" indent="0">
              <a:lnSpc>
                <a:spcPct val="100000"/>
              </a:lnSpc>
              <a:spcBef>
                <a:spcPts val="1400"/>
              </a:spcBef>
              <a:buNone/>
            </a:pPr>
            <a:endParaRPr lang="en-US" sz="2600" dirty="0">
              <a:latin typeface="Abadi" panose="020B0604020104020204" pitchFamily="34" charset="0"/>
            </a:endParaRPr>
          </a:p>
          <a:p>
            <a:pPr marL="0" indent="0">
              <a:lnSpc>
                <a:spcPct val="100000"/>
              </a:lnSpc>
              <a:spcBef>
                <a:spcPts val="1400"/>
              </a:spcBef>
              <a:buNone/>
            </a:pPr>
            <a:r>
              <a:rPr lang="en-US" sz="2600" b="1" u="sng" dirty="0">
                <a:latin typeface="Abadi" panose="020B0604020104020204" pitchFamily="34" charset="0"/>
              </a:rPr>
              <a:t>Colored markers of Launch Outcomes</a:t>
            </a:r>
          </a:p>
          <a:p>
            <a:pPr>
              <a:lnSpc>
                <a:spcPct val="100000"/>
              </a:lnSpc>
              <a:spcBef>
                <a:spcPts val="1400"/>
              </a:spcBef>
            </a:pPr>
            <a:r>
              <a:rPr lang="en-US" sz="2600" dirty="0">
                <a:latin typeface="Abadi" panose="020B0604020104020204" pitchFamily="34" charset="0"/>
              </a:rPr>
              <a:t>Colored markers for </a:t>
            </a:r>
            <a:r>
              <a:rPr lang="en-US" sz="2600" dirty="0">
                <a:solidFill>
                  <a:srgbClr val="00B050"/>
                </a:solidFill>
                <a:latin typeface="Abadi" panose="020B0604020104020204" pitchFamily="34" charset="0"/>
              </a:rPr>
              <a:t>successful (green) </a:t>
            </a:r>
            <a:r>
              <a:rPr lang="en-US" sz="2600" dirty="0">
                <a:latin typeface="Abadi" panose="020B0604020104020204" pitchFamily="34" charset="0"/>
              </a:rPr>
              <a:t>and </a:t>
            </a:r>
            <a:r>
              <a:rPr lang="en-US" sz="2600" dirty="0">
                <a:solidFill>
                  <a:srgbClr val="FF0000"/>
                </a:solidFill>
                <a:latin typeface="Abadi" panose="020B0604020104020204" pitchFamily="34" charset="0"/>
              </a:rPr>
              <a:t>unsuccessful (red) </a:t>
            </a:r>
            <a:r>
              <a:rPr lang="en-US" sz="2600" dirty="0">
                <a:latin typeface="Abadi" panose="020B0604020104020204" pitchFamily="34" charset="0"/>
              </a:rPr>
              <a:t>launches at each launch site to show the success rates</a:t>
            </a:r>
          </a:p>
          <a:p>
            <a:pPr marL="0" indent="0">
              <a:lnSpc>
                <a:spcPct val="100000"/>
              </a:lnSpc>
              <a:spcBef>
                <a:spcPts val="1400"/>
              </a:spcBef>
              <a:buNone/>
            </a:pPr>
            <a:endParaRPr lang="en-US" sz="2600" dirty="0">
              <a:latin typeface="Abadi" panose="020B0604020104020204" pitchFamily="34" charset="0"/>
            </a:endParaRPr>
          </a:p>
          <a:p>
            <a:pPr marL="0" indent="0">
              <a:lnSpc>
                <a:spcPct val="100000"/>
              </a:lnSpc>
              <a:spcBef>
                <a:spcPts val="1400"/>
              </a:spcBef>
              <a:buNone/>
            </a:pPr>
            <a:r>
              <a:rPr lang="en-US" sz="2600" b="1" u="sng" dirty="0">
                <a:latin typeface="Abadi" panose="020B0604020104020204" pitchFamily="34" charset="0"/>
              </a:rPr>
              <a:t>Distance between Launch site CCAFS SLC-40</a:t>
            </a:r>
          </a:p>
          <a:p>
            <a:pPr>
              <a:lnSpc>
                <a:spcPct val="100000"/>
              </a:lnSpc>
              <a:spcBef>
                <a:spcPts val="1400"/>
              </a:spcBef>
            </a:pPr>
            <a:r>
              <a:rPr lang="en-US" sz="2600" dirty="0"/>
              <a:t>Colored lines to show the distance between the nearest coastline, railway, highway and city</a:t>
            </a:r>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
        <p:nvSpPr>
          <p:cNvPr id="6" name="TextBox 5">
            <a:extLst>
              <a:ext uri="{FF2B5EF4-FFF2-40B4-BE49-F238E27FC236}">
                <a16:creationId xmlns:a16="http://schemas.microsoft.com/office/drawing/2014/main" id="{18A515D8-3543-9ECA-EAF1-6A104C381484}"/>
              </a:ext>
            </a:extLst>
          </p:cNvPr>
          <p:cNvSpPr txBox="1"/>
          <p:nvPr/>
        </p:nvSpPr>
        <p:spPr>
          <a:xfrm>
            <a:off x="564086" y="6057879"/>
            <a:ext cx="6135130" cy="369332"/>
          </a:xfrm>
          <a:prstGeom prst="rect">
            <a:avLst/>
          </a:prstGeom>
          <a:noFill/>
        </p:spPr>
        <p:txBody>
          <a:bodyPr wrap="square">
            <a:spAutoFit/>
          </a:bodyPr>
          <a:lstStyle/>
          <a:p>
            <a:pPr>
              <a:lnSpc>
                <a:spcPct val="100000"/>
              </a:lnSpc>
              <a:spcBef>
                <a:spcPts val="1400"/>
              </a:spcBef>
            </a:pPr>
            <a:r>
              <a:rPr lang="en-CA" sz="1800" dirty="0">
                <a:solidFill>
                  <a:schemeClr val="accent3">
                    <a:lumMod val="25000"/>
                  </a:schemeClr>
                </a:solidFill>
                <a:latin typeface="Abadi" panose="020B0604020104020204" pitchFamily="34" charset="0"/>
                <a:hlinkClick r:id="rId3"/>
              </a:rPr>
              <a:t>Link to File: Interactive Map</a:t>
            </a:r>
            <a:endParaRPr lang="en-US" sz="18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89048" y="1461740"/>
            <a:ext cx="9745663" cy="4351338"/>
          </a:xfrm>
          <a:prstGeom prst="rect">
            <a:avLst/>
          </a:prstGeom>
        </p:spPr>
        <p:txBody>
          <a:bodyPr vert="horz" lIns="91440" tIns="45720" rIns="91440" bIns="45720" rtlCol="0" anchor="t">
            <a:normAutofit lnSpcReduction="10000"/>
          </a:bodyPr>
          <a:lstStyle/>
          <a:p>
            <a:pPr marL="0" indent="0">
              <a:buNone/>
            </a:pPr>
            <a:r>
              <a:rPr lang="en-CA" sz="2000" b="1" u="sng" dirty="0"/>
              <a:t>Dropdown list with Launch Sites:</a:t>
            </a:r>
          </a:p>
          <a:p>
            <a:pPr marL="0" indent="0">
              <a:buNone/>
            </a:pPr>
            <a:r>
              <a:rPr lang="en-CA" sz="2000" dirty="0"/>
              <a:t>Allow user to select all launch sites or a certain launch site</a:t>
            </a:r>
          </a:p>
          <a:p>
            <a:pPr marL="0" indent="0">
              <a:buNone/>
            </a:pPr>
            <a:endParaRPr lang="en-CA" sz="2000" dirty="0"/>
          </a:p>
          <a:p>
            <a:pPr marL="0" indent="0">
              <a:buNone/>
            </a:pPr>
            <a:r>
              <a:rPr lang="en-CA" sz="2000" b="1" u="sng" dirty="0"/>
              <a:t>Pie chart showing Successful Launches:</a:t>
            </a:r>
          </a:p>
          <a:p>
            <a:pPr marL="0" indent="0">
              <a:buNone/>
            </a:pPr>
            <a:r>
              <a:rPr lang="en-CA" sz="2000" dirty="0"/>
              <a:t>Allow user to see successful and unsuccessful launches as a %</a:t>
            </a:r>
          </a:p>
          <a:p>
            <a:pPr marL="0" indent="0">
              <a:buNone/>
            </a:pPr>
            <a:endParaRPr lang="en-CA" sz="2000" dirty="0"/>
          </a:p>
          <a:p>
            <a:pPr marL="0" indent="0">
              <a:buNone/>
            </a:pPr>
            <a:r>
              <a:rPr lang="en-CA" sz="2000" b="1" u="sng" dirty="0"/>
              <a:t>Slider of Payload Mass Range:</a:t>
            </a:r>
          </a:p>
          <a:p>
            <a:pPr marL="0" indent="0">
              <a:buNone/>
            </a:pPr>
            <a:r>
              <a:rPr lang="en-CA" sz="2000" dirty="0"/>
              <a:t>Allow user to select the Payload Mass Range</a:t>
            </a:r>
          </a:p>
          <a:p>
            <a:pPr marL="0" indent="0">
              <a:buNone/>
            </a:pPr>
            <a:endParaRPr lang="en-CA" sz="2000" dirty="0"/>
          </a:p>
          <a:p>
            <a:pPr marL="0" indent="0">
              <a:buNone/>
            </a:pPr>
            <a:r>
              <a:rPr lang="en-US" sz="2000" b="1" u="sng" dirty="0"/>
              <a:t>Scatter chart:</a:t>
            </a:r>
          </a:p>
          <a:p>
            <a:pPr marL="0" indent="0">
              <a:buNone/>
            </a:pPr>
            <a:r>
              <a:rPr lang="en-US" sz="2000" dirty="0"/>
              <a:t>Allow user to see the correlation between Payload and Launch Success</a:t>
            </a: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
        <p:nvSpPr>
          <p:cNvPr id="6" name="TextBox 5">
            <a:extLst>
              <a:ext uri="{FF2B5EF4-FFF2-40B4-BE49-F238E27FC236}">
                <a16:creationId xmlns:a16="http://schemas.microsoft.com/office/drawing/2014/main" id="{F80775B0-712F-8CBB-C677-E487A166C89E}"/>
              </a:ext>
            </a:extLst>
          </p:cNvPr>
          <p:cNvSpPr txBox="1"/>
          <p:nvPr/>
        </p:nvSpPr>
        <p:spPr>
          <a:xfrm>
            <a:off x="489048" y="6134684"/>
            <a:ext cx="6135130" cy="369332"/>
          </a:xfrm>
          <a:prstGeom prst="rect">
            <a:avLst/>
          </a:prstGeom>
          <a:noFill/>
        </p:spPr>
        <p:txBody>
          <a:bodyPr wrap="square">
            <a:spAutoFit/>
          </a:bodyPr>
          <a:lstStyle/>
          <a:p>
            <a:pPr>
              <a:lnSpc>
                <a:spcPct val="100000"/>
              </a:lnSpc>
              <a:spcBef>
                <a:spcPts val="1400"/>
              </a:spcBef>
            </a:pPr>
            <a:r>
              <a:rPr lang="en-CA" sz="1800" dirty="0">
                <a:solidFill>
                  <a:schemeClr val="accent3">
                    <a:lumMod val="25000"/>
                  </a:schemeClr>
                </a:solidFill>
                <a:latin typeface="Abadi" panose="020B0604020104020204" pitchFamily="34" charset="0"/>
                <a:hlinkClick r:id="rId4"/>
              </a:rPr>
              <a:t>Link to File: Interactive Dashboard</a:t>
            </a:r>
            <a:endParaRPr lang="en-US" sz="18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09901" y="1549824"/>
            <a:ext cx="10775710" cy="4351338"/>
          </a:xfrm>
          <a:prstGeom prst="rect">
            <a:avLst/>
          </a:prstGeom>
        </p:spPr>
        <p:txBody>
          <a:bodyPr>
            <a:normAutofit fontScale="55000" lnSpcReduction="20000"/>
          </a:bodyPr>
          <a:lstStyle/>
          <a:p>
            <a:pPr marL="0" indent="0">
              <a:buNone/>
            </a:pPr>
            <a:r>
              <a:rPr lang="en-US" b="1" u="sng" dirty="0"/>
              <a:t>Data preparation</a:t>
            </a:r>
          </a:p>
          <a:p>
            <a:pPr marL="0" indent="0">
              <a:buNone/>
            </a:pPr>
            <a:r>
              <a:rPr lang="en-US" dirty="0"/>
              <a:t>Load dataset, normalize data, Split data into training and test sets.</a:t>
            </a:r>
          </a:p>
          <a:p>
            <a:pPr marL="0" indent="0">
              <a:buNone/>
            </a:pPr>
            <a:endParaRPr lang="en-US" dirty="0"/>
          </a:p>
          <a:p>
            <a:pPr marL="0" indent="0">
              <a:buNone/>
            </a:pPr>
            <a:r>
              <a:rPr lang="en-US" b="1" u="sng" dirty="0"/>
              <a:t>Model Preparation</a:t>
            </a:r>
          </a:p>
          <a:p>
            <a:pPr marL="0" indent="0">
              <a:buNone/>
            </a:pPr>
            <a:r>
              <a:rPr lang="en-US" dirty="0"/>
              <a:t>Selection of ML algorithms, Set parameter for each algorithm to </a:t>
            </a:r>
            <a:r>
              <a:rPr lang="en-US" dirty="0" err="1"/>
              <a:t>GridSearchCV</a:t>
            </a:r>
            <a:r>
              <a:rPr lang="en-US" dirty="0"/>
              <a:t>, Training </a:t>
            </a:r>
            <a:r>
              <a:rPr lang="en-US" dirty="0" err="1"/>
              <a:t>GridSearchModel</a:t>
            </a:r>
            <a:r>
              <a:rPr lang="en-US" dirty="0"/>
              <a:t> with training dataset.</a:t>
            </a:r>
          </a:p>
          <a:p>
            <a:pPr marL="0" indent="0">
              <a:buNone/>
            </a:pPr>
            <a:endParaRPr lang="en-US" dirty="0"/>
          </a:p>
          <a:p>
            <a:pPr marL="0" indent="0">
              <a:buNone/>
            </a:pPr>
            <a:r>
              <a:rPr lang="en-US" b="1" u="sng" dirty="0"/>
              <a:t>Model Evaluation</a:t>
            </a:r>
          </a:p>
          <a:p>
            <a:pPr marL="0" indent="0">
              <a:buNone/>
            </a:pPr>
            <a:r>
              <a:rPr lang="en-US" dirty="0"/>
              <a:t>Get best hyperparameters for each model, Compute accuracy for each model with test dataset, Plot the Confusion matrix.</a:t>
            </a:r>
          </a:p>
          <a:p>
            <a:pPr marL="0" indent="0">
              <a:buNone/>
            </a:pPr>
            <a:endParaRPr lang="en-US" dirty="0"/>
          </a:p>
          <a:p>
            <a:pPr marL="0" indent="0">
              <a:buNone/>
            </a:pPr>
            <a:r>
              <a:rPr lang="en-US" b="1" u="sng" dirty="0"/>
              <a:t>Model Comparison</a:t>
            </a:r>
          </a:p>
          <a:p>
            <a:pPr marL="0" indent="0">
              <a:buNone/>
            </a:pPr>
            <a:r>
              <a:rPr lang="en-US" dirty="0"/>
              <a:t>Compare among Logistic Regression, SVM, Tree and KNN algorithms according to their accuracy scores.</a:t>
            </a:r>
          </a:p>
          <a:p>
            <a:pPr marL="0" indent="0">
              <a:buNone/>
            </a:pPr>
            <a:endParaRPr lang="en-US" dirty="0"/>
          </a:p>
          <a:p>
            <a:pPr marL="0" indent="0">
              <a:buNone/>
            </a:pPr>
            <a:r>
              <a:rPr lang="en-US" b="1" u="sng" dirty="0"/>
              <a:t>Result</a:t>
            </a:r>
          </a:p>
          <a:p>
            <a:pPr marL="0" indent="0">
              <a:buNone/>
            </a:pPr>
            <a:r>
              <a:rPr lang="en-US" dirty="0"/>
              <a:t>The four algorithms performs equally, all of them return the same accuracy, Jaccard Score and F1 Score result.</a:t>
            </a: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6" name="TextBox 5">
            <a:extLst>
              <a:ext uri="{FF2B5EF4-FFF2-40B4-BE49-F238E27FC236}">
                <a16:creationId xmlns:a16="http://schemas.microsoft.com/office/drawing/2014/main" id="{C29AEF1D-ACA9-EB07-972C-5F55DC11ED2E}"/>
              </a:ext>
            </a:extLst>
          </p:cNvPr>
          <p:cNvSpPr txBox="1"/>
          <p:nvPr/>
        </p:nvSpPr>
        <p:spPr>
          <a:xfrm>
            <a:off x="509901" y="6057879"/>
            <a:ext cx="6135130" cy="369332"/>
          </a:xfrm>
          <a:prstGeom prst="rect">
            <a:avLst/>
          </a:prstGeom>
          <a:noFill/>
        </p:spPr>
        <p:txBody>
          <a:bodyPr wrap="square">
            <a:spAutoFit/>
          </a:bodyPr>
          <a:lstStyle/>
          <a:p>
            <a:pPr>
              <a:lnSpc>
                <a:spcPct val="100000"/>
              </a:lnSpc>
              <a:spcBef>
                <a:spcPts val="1400"/>
              </a:spcBef>
            </a:pPr>
            <a:r>
              <a:rPr lang="en-CA" sz="1800" dirty="0">
                <a:solidFill>
                  <a:schemeClr val="accent3">
                    <a:lumMod val="25000"/>
                  </a:schemeClr>
                </a:solidFill>
                <a:latin typeface="Abadi" panose="020B0604020104020204" pitchFamily="34" charset="0"/>
                <a:hlinkClick r:id="rId3"/>
              </a:rPr>
              <a:t>Link to file: Classification model</a:t>
            </a:r>
            <a:endParaRPr lang="en-US" sz="18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38200" y="1508350"/>
            <a:ext cx="10210801" cy="1417729"/>
          </a:xfrm>
          <a:prstGeom prst="rect">
            <a:avLst/>
          </a:prstGeom>
        </p:spPr>
        <p:txBody>
          <a:bodyPr>
            <a:normAutofit/>
          </a:bodyPr>
          <a:lstStyle/>
          <a:p>
            <a:pPr>
              <a:lnSpc>
                <a:spcPct val="100000"/>
              </a:lnSpc>
              <a:spcBef>
                <a:spcPts val="1400"/>
              </a:spcBef>
            </a:pPr>
            <a:r>
              <a:rPr lang="en-CA" sz="1600" dirty="0">
                <a:solidFill>
                  <a:schemeClr val="accent3">
                    <a:lumMod val="25000"/>
                  </a:schemeClr>
                </a:solidFill>
                <a:latin typeface="Abadi" panose="020B0604020104020204" pitchFamily="34" charset="0"/>
              </a:rPr>
              <a:t>Earlier flights had a lower success rate (</a:t>
            </a:r>
            <a:r>
              <a:rPr lang="en-CA" sz="1600" dirty="0">
                <a:solidFill>
                  <a:srgbClr val="0070C0"/>
                </a:solidFill>
                <a:latin typeface="Abadi" panose="020B0604020104020204" pitchFamily="34" charset="0"/>
              </a:rPr>
              <a:t>Blue</a:t>
            </a:r>
            <a:r>
              <a:rPr lang="en-CA" sz="1600" dirty="0">
                <a:solidFill>
                  <a:schemeClr val="accent3">
                    <a:lumMod val="25000"/>
                  </a:schemeClr>
                </a:solidFill>
                <a:latin typeface="Abadi" panose="020B0604020104020204" pitchFamily="34" charset="0"/>
              </a:rPr>
              <a:t>) then later flights that had a higher success rate (</a:t>
            </a:r>
            <a:r>
              <a:rPr lang="en-CA" sz="1600" dirty="0">
                <a:solidFill>
                  <a:srgbClr val="F89D08"/>
                </a:solidFill>
                <a:latin typeface="Abadi" panose="020B0604020104020204" pitchFamily="34" charset="0"/>
              </a:rPr>
              <a:t>Orange</a:t>
            </a:r>
            <a:r>
              <a:rPr lang="en-CA" sz="1600" dirty="0">
                <a:solidFill>
                  <a:schemeClr val="accent3">
                    <a:lumMod val="25000"/>
                  </a:schemeClr>
                </a:solidFill>
                <a:latin typeface="Abadi" panose="020B0604020104020204" pitchFamily="34" charset="0"/>
              </a:rPr>
              <a:t>)</a:t>
            </a:r>
          </a:p>
          <a:p>
            <a:pPr>
              <a:lnSpc>
                <a:spcPct val="100000"/>
              </a:lnSpc>
              <a:spcBef>
                <a:spcPts val="1400"/>
              </a:spcBef>
            </a:pPr>
            <a:r>
              <a:rPr lang="en-CA" sz="1600" dirty="0">
                <a:solidFill>
                  <a:schemeClr val="accent3">
                    <a:lumMod val="25000"/>
                  </a:schemeClr>
                </a:solidFill>
                <a:latin typeface="Abadi" panose="020B0604020104020204" pitchFamily="34" charset="0"/>
              </a:rPr>
              <a:t>Around half of launches were from CCAFS SLC 40</a:t>
            </a:r>
          </a:p>
          <a:p>
            <a:pPr>
              <a:lnSpc>
                <a:spcPct val="100000"/>
              </a:lnSpc>
              <a:spcBef>
                <a:spcPts val="1400"/>
              </a:spcBef>
            </a:pPr>
            <a:r>
              <a:rPr lang="en-CA" sz="1600" dirty="0">
                <a:solidFill>
                  <a:schemeClr val="accent3">
                    <a:lumMod val="25000"/>
                  </a:schemeClr>
                </a:solidFill>
                <a:latin typeface="Abadi" panose="020B0604020104020204" pitchFamily="34" charset="0"/>
              </a:rPr>
              <a:t>We assume that new launches will have a higher success rate based on the amount of flight numbers</a:t>
            </a:r>
            <a:endParaRPr lang="en-US" sz="16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617F9278-9D7F-D3BB-EE42-99029DA88DE6}"/>
              </a:ext>
            </a:extLst>
          </p:cNvPr>
          <p:cNvPicPr>
            <a:picLocks noChangeAspect="1"/>
          </p:cNvPicPr>
          <p:nvPr/>
        </p:nvPicPr>
        <p:blipFill>
          <a:blip r:embed="rId3"/>
          <a:stretch>
            <a:fillRect/>
          </a:stretch>
        </p:blipFill>
        <p:spPr>
          <a:xfrm>
            <a:off x="1094740" y="3053785"/>
            <a:ext cx="9753600" cy="313486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55711" y="1704340"/>
            <a:ext cx="8930249" cy="1079500"/>
          </a:xfrm>
          <a:prstGeom prst="rect">
            <a:avLst/>
          </a:prstGeom>
        </p:spPr>
        <p:txBody>
          <a:bodyPr>
            <a:normAutofit fontScale="77500" lnSpcReduction="20000"/>
          </a:bodyPr>
          <a:lstStyle/>
          <a:p>
            <a:pPr>
              <a:lnSpc>
                <a:spcPct val="100000"/>
              </a:lnSpc>
              <a:spcBef>
                <a:spcPts val="1400"/>
              </a:spcBef>
            </a:pPr>
            <a:r>
              <a:rPr lang="en-CA" sz="2200" dirty="0">
                <a:solidFill>
                  <a:schemeClr val="accent3">
                    <a:lumMod val="25000"/>
                  </a:schemeClr>
                </a:solidFill>
                <a:latin typeface="Abadi" panose="020B0604020104020204" pitchFamily="34" charset="0"/>
              </a:rPr>
              <a:t>The higher the payload mass (kg), the higher the success rate</a:t>
            </a:r>
          </a:p>
          <a:p>
            <a:pPr>
              <a:lnSpc>
                <a:spcPct val="100000"/>
              </a:lnSpc>
              <a:spcBef>
                <a:spcPts val="1400"/>
              </a:spcBef>
            </a:pPr>
            <a:r>
              <a:rPr lang="en-CA" sz="2200" dirty="0">
                <a:solidFill>
                  <a:schemeClr val="accent3">
                    <a:lumMod val="25000"/>
                  </a:schemeClr>
                </a:solidFill>
                <a:latin typeface="Abadi" panose="020B0604020104020204" pitchFamily="34" charset="0"/>
              </a:rPr>
              <a:t>Launches with payload greater than 7,000 kg were mostly successful</a:t>
            </a:r>
          </a:p>
          <a:p>
            <a:pPr>
              <a:lnSpc>
                <a:spcPct val="100000"/>
              </a:lnSpc>
              <a:spcBef>
                <a:spcPts val="1400"/>
              </a:spcBef>
            </a:pPr>
            <a:r>
              <a:rPr lang="en-CA" sz="2200" dirty="0">
                <a:solidFill>
                  <a:schemeClr val="accent3">
                    <a:lumMod val="25000"/>
                  </a:schemeClr>
                </a:solidFill>
                <a:latin typeface="Abadi" panose="020B0604020104020204" pitchFamily="34" charset="0"/>
              </a:rPr>
              <a:t>KSC LC 39A has a 100% with launches with payload less than 5000 kg</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a:extLst>
              <a:ext uri="{FF2B5EF4-FFF2-40B4-BE49-F238E27FC236}">
                <a16:creationId xmlns:a16="http://schemas.microsoft.com/office/drawing/2014/main" id="{F974D874-8C1E-CC7D-C258-6F72534E3191}"/>
              </a:ext>
            </a:extLst>
          </p:cNvPr>
          <p:cNvPicPr>
            <a:picLocks noChangeAspect="1"/>
          </p:cNvPicPr>
          <p:nvPr/>
        </p:nvPicPr>
        <p:blipFill>
          <a:blip r:embed="rId3"/>
          <a:stretch>
            <a:fillRect/>
          </a:stretch>
        </p:blipFill>
        <p:spPr>
          <a:xfrm>
            <a:off x="1297972" y="3400481"/>
            <a:ext cx="8788400" cy="2824642"/>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436880" y="2019517"/>
            <a:ext cx="4569850" cy="3942137"/>
          </a:xfrm>
          <a:prstGeom prst="rect">
            <a:avLst/>
          </a:prstGeom>
        </p:spPr>
        <p:txBody>
          <a:bodyPr>
            <a:normAutofit/>
          </a:bodyPr>
          <a:lstStyle/>
          <a:p>
            <a:pPr>
              <a:lnSpc>
                <a:spcPct val="100000"/>
              </a:lnSpc>
              <a:spcBef>
                <a:spcPts val="1400"/>
              </a:spcBef>
            </a:pPr>
            <a:r>
              <a:rPr lang="en-CA" sz="2000" dirty="0">
                <a:solidFill>
                  <a:schemeClr val="accent3">
                    <a:lumMod val="25000"/>
                  </a:schemeClr>
                </a:solidFill>
                <a:latin typeface="Abadi" panose="020B0604020104020204" pitchFamily="34" charset="0"/>
              </a:rPr>
              <a:t>Orbits ES-L1, GEO, HEO and SSO have a </a:t>
            </a:r>
            <a:r>
              <a:rPr lang="en-CA" sz="2000" dirty="0">
                <a:solidFill>
                  <a:srgbClr val="00B050"/>
                </a:solidFill>
                <a:latin typeface="Abadi" panose="020B0604020104020204" pitchFamily="34" charset="0"/>
              </a:rPr>
              <a:t>100% success rate</a:t>
            </a:r>
          </a:p>
          <a:p>
            <a:pPr marL="0" indent="0">
              <a:lnSpc>
                <a:spcPct val="100000"/>
              </a:lnSpc>
              <a:spcBef>
                <a:spcPts val="1400"/>
              </a:spcBef>
              <a:buNone/>
            </a:pPr>
            <a:endParaRPr lang="en-CA" sz="2000" dirty="0">
              <a:solidFill>
                <a:schemeClr val="accent3">
                  <a:lumMod val="25000"/>
                </a:schemeClr>
              </a:solidFill>
              <a:latin typeface="Abadi" panose="020B0604020104020204" pitchFamily="34" charset="0"/>
            </a:endParaRPr>
          </a:p>
          <a:p>
            <a:pPr>
              <a:lnSpc>
                <a:spcPct val="100000"/>
              </a:lnSpc>
              <a:spcBef>
                <a:spcPts val="1400"/>
              </a:spcBef>
            </a:pPr>
            <a:r>
              <a:rPr lang="en-CA" sz="2000" dirty="0">
                <a:solidFill>
                  <a:schemeClr val="accent3">
                    <a:lumMod val="25000"/>
                  </a:schemeClr>
                </a:solidFill>
                <a:latin typeface="Abadi" panose="020B0604020104020204" pitchFamily="34" charset="0"/>
              </a:rPr>
              <a:t>Orbits GTO, ISS, LEO, MEO, PO and VLEO have a </a:t>
            </a:r>
            <a:r>
              <a:rPr lang="en-CA" sz="2000" dirty="0">
                <a:solidFill>
                  <a:srgbClr val="F89D08"/>
                </a:solidFill>
                <a:latin typeface="Abadi" panose="020B0604020104020204" pitchFamily="34" charset="0"/>
              </a:rPr>
              <a:t>50% to 85% success rate</a:t>
            </a:r>
          </a:p>
          <a:p>
            <a:pPr marL="0" indent="0">
              <a:lnSpc>
                <a:spcPct val="100000"/>
              </a:lnSpc>
              <a:spcBef>
                <a:spcPts val="1400"/>
              </a:spcBef>
              <a:buNone/>
            </a:pPr>
            <a:endParaRPr lang="en-CA" sz="2000" dirty="0">
              <a:solidFill>
                <a:schemeClr val="accent3">
                  <a:lumMod val="25000"/>
                </a:schemeClr>
              </a:solidFill>
              <a:latin typeface="Abadi" panose="020B0604020104020204" pitchFamily="34" charset="0"/>
            </a:endParaRPr>
          </a:p>
          <a:p>
            <a:pPr>
              <a:lnSpc>
                <a:spcPct val="100000"/>
              </a:lnSpc>
              <a:spcBef>
                <a:spcPts val="1400"/>
              </a:spcBef>
            </a:pPr>
            <a:r>
              <a:rPr lang="en-CA" sz="2000" dirty="0">
                <a:solidFill>
                  <a:schemeClr val="accent3">
                    <a:lumMod val="25000"/>
                  </a:schemeClr>
                </a:solidFill>
                <a:latin typeface="Abadi" panose="020B0604020104020204" pitchFamily="34" charset="0"/>
              </a:rPr>
              <a:t>Orbit SO has a </a:t>
            </a:r>
            <a:r>
              <a:rPr lang="en-CA" sz="2000" dirty="0">
                <a:solidFill>
                  <a:srgbClr val="FF0000"/>
                </a:solidFill>
                <a:latin typeface="Abadi" panose="020B0604020104020204" pitchFamily="34" charset="0"/>
              </a:rPr>
              <a:t>0% success rate</a:t>
            </a:r>
            <a:endParaRPr lang="en-US" sz="2000" dirty="0">
              <a:solidFill>
                <a:srgbClr val="FF0000"/>
              </a:solidFill>
              <a:latin typeface="Abadi" panose="020B0604020104020204" pitchFamily="34" charset="0"/>
            </a:endParaRP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a:extLst>
              <a:ext uri="{FF2B5EF4-FFF2-40B4-BE49-F238E27FC236}">
                <a16:creationId xmlns:a16="http://schemas.microsoft.com/office/drawing/2014/main" id="{D8FDBF1F-F9B0-F6F9-A8EC-B4FE202E9C43}"/>
              </a:ext>
            </a:extLst>
          </p:cNvPr>
          <p:cNvPicPr>
            <a:picLocks noChangeAspect="1"/>
          </p:cNvPicPr>
          <p:nvPr/>
        </p:nvPicPr>
        <p:blipFill>
          <a:blip r:embed="rId3"/>
          <a:stretch>
            <a:fillRect/>
          </a:stretch>
        </p:blipFill>
        <p:spPr>
          <a:xfrm>
            <a:off x="5497586" y="1777423"/>
            <a:ext cx="5534025" cy="4248150"/>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0" name="Rectangle 39">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1371597" y="348865"/>
            <a:ext cx="10044023" cy="87772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a:solidFill>
                  <a:srgbClr val="FFFFFF"/>
                </a:solidFill>
                <a:latin typeface="+mj-lt"/>
                <a:ea typeface="+mj-ea"/>
                <a:cs typeface="+mj-cs"/>
              </a:rPr>
              <a:t>Outline</a:t>
            </a:r>
          </a:p>
        </p:txBody>
      </p:sp>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chemeClr val="tx1">
                    <a:lumMod val="50000"/>
                    <a:lumOff val="50000"/>
                  </a:schemeClr>
                </a:solidFill>
                <a:latin typeface="+mn-lt"/>
              </a:rPr>
              <a:pPr>
                <a:spcAft>
                  <a:spcPts val="600"/>
                </a:spcAft>
              </a:pPr>
              <a:t>2</a:t>
            </a:fld>
            <a:endParaRPr lang="en-US" sz="1100">
              <a:solidFill>
                <a:schemeClr val="tx1">
                  <a:lumMod val="50000"/>
                  <a:lumOff val="50000"/>
                </a:schemeClr>
              </a:solidFill>
              <a:latin typeface="+mn-lt"/>
            </a:endParaRPr>
          </a:p>
        </p:txBody>
      </p:sp>
      <p:graphicFrame>
        <p:nvGraphicFramePr>
          <p:cNvPr id="35" name="Content Placeholder 2">
            <a:extLst>
              <a:ext uri="{FF2B5EF4-FFF2-40B4-BE49-F238E27FC236}">
                <a16:creationId xmlns:a16="http://schemas.microsoft.com/office/drawing/2014/main" id="{8EAF1638-C49A-8444-770C-CBF27385202A}"/>
              </a:ext>
            </a:extLst>
          </p:cNvPr>
          <p:cNvGraphicFramePr/>
          <p:nvPr>
            <p:extLst>
              <p:ext uri="{D42A27DB-BD31-4B8C-83A1-F6EECF244321}">
                <p14:modId xmlns:p14="http://schemas.microsoft.com/office/powerpoint/2010/main" val="2425889942"/>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17219" y="1628067"/>
            <a:ext cx="10462651" cy="1115134"/>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The success rate increases with the number of flights for each orbit</a:t>
            </a:r>
          </a:p>
          <a:p>
            <a:pPr>
              <a:lnSpc>
                <a:spcPct val="100000"/>
              </a:lnSpc>
              <a:spcBef>
                <a:spcPts val="1400"/>
              </a:spcBef>
            </a:pPr>
            <a:r>
              <a:rPr lang="en-CA" sz="2200" dirty="0">
                <a:solidFill>
                  <a:schemeClr val="accent3">
                    <a:lumMod val="25000"/>
                  </a:schemeClr>
                </a:solidFill>
                <a:latin typeface="Abadi" panose="020B0604020104020204" pitchFamily="34" charset="0"/>
              </a:rPr>
              <a:t>The orbit GTO is the one that doesn’t look it follows this trend</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05A0D6C5-3EBF-D9B3-BDE2-26DD75CEC517}"/>
              </a:ext>
            </a:extLst>
          </p:cNvPr>
          <p:cNvPicPr>
            <a:picLocks noChangeAspect="1"/>
          </p:cNvPicPr>
          <p:nvPr/>
        </p:nvPicPr>
        <p:blipFill>
          <a:blip r:embed="rId3"/>
          <a:stretch>
            <a:fillRect/>
          </a:stretch>
        </p:blipFill>
        <p:spPr>
          <a:xfrm>
            <a:off x="1349131" y="3268411"/>
            <a:ext cx="8869680" cy="2852788"/>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152400" y="1729627"/>
            <a:ext cx="10769600" cy="1783080"/>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Heavy Payload mass are better in LEO, ISS and PO orbits</a:t>
            </a:r>
          </a:p>
          <a:p>
            <a:pPr>
              <a:lnSpc>
                <a:spcPct val="100000"/>
              </a:lnSpc>
              <a:spcBef>
                <a:spcPts val="1400"/>
              </a:spcBef>
            </a:pPr>
            <a:r>
              <a:rPr lang="en-CA" sz="2200" dirty="0">
                <a:solidFill>
                  <a:schemeClr val="accent3">
                    <a:lumMod val="25000"/>
                  </a:schemeClr>
                </a:solidFill>
                <a:latin typeface="Abadi" panose="020B0604020104020204" pitchFamily="34" charset="0"/>
              </a:rPr>
              <a:t>We can’t assume there is a clear correlation with the orbits and Payload Mass</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52629371-3298-482D-7EFC-DAF5371BF813}"/>
              </a:ext>
            </a:extLst>
          </p:cNvPr>
          <p:cNvPicPr>
            <a:picLocks noChangeAspect="1"/>
          </p:cNvPicPr>
          <p:nvPr/>
        </p:nvPicPr>
        <p:blipFill>
          <a:blip r:embed="rId3"/>
          <a:stretch>
            <a:fillRect/>
          </a:stretch>
        </p:blipFill>
        <p:spPr>
          <a:xfrm>
            <a:off x="1633611" y="3600565"/>
            <a:ext cx="8788400" cy="2826646"/>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882458"/>
            <a:ext cx="3932238" cy="3811588"/>
          </a:xfrm>
          <a:prstGeom prst="rect">
            <a:avLst/>
          </a:prstGeom>
        </p:spPr>
        <p:txBody>
          <a:bodyPr>
            <a:normAutofit fontScale="92500" lnSpcReduction="10000"/>
          </a:bodyPr>
          <a:lstStyle/>
          <a:p>
            <a:pPr>
              <a:lnSpc>
                <a:spcPct val="100000"/>
              </a:lnSpc>
              <a:spcBef>
                <a:spcPts val="1400"/>
              </a:spcBef>
            </a:pPr>
            <a:r>
              <a:rPr lang="en-CA" sz="2200" dirty="0">
                <a:solidFill>
                  <a:schemeClr val="accent3">
                    <a:lumMod val="25000"/>
                  </a:schemeClr>
                </a:solidFill>
                <a:latin typeface="Abadi" panose="020B0604020104020204" pitchFamily="34" charset="0"/>
              </a:rPr>
              <a:t>The success rate improved from 2013-2017 and from 2018-2019</a:t>
            </a:r>
          </a:p>
          <a:p>
            <a:pPr marL="0" indent="0">
              <a:lnSpc>
                <a:spcPct val="100000"/>
              </a:lnSpc>
              <a:spcBef>
                <a:spcPts val="1400"/>
              </a:spcBef>
              <a:buNone/>
            </a:pPr>
            <a:endParaRPr lang="en-CA" sz="2200" dirty="0">
              <a:solidFill>
                <a:schemeClr val="accent3">
                  <a:lumMod val="25000"/>
                </a:schemeClr>
              </a:solidFill>
              <a:latin typeface="Abadi" panose="020B0604020104020204" pitchFamily="34" charset="0"/>
            </a:endParaRPr>
          </a:p>
          <a:p>
            <a:pPr>
              <a:lnSpc>
                <a:spcPct val="100000"/>
              </a:lnSpc>
              <a:spcBef>
                <a:spcPts val="1400"/>
              </a:spcBef>
            </a:pPr>
            <a:r>
              <a:rPr lang="en-CA" sz="2200" dirty="0">
                <a:solidFill>
                  <a:schemeClr val="accent3">
                    <a:lumMod val="25000"/>
                  </a:schemeClr>
                </a:solidFill>
                <a:latin typeface="Abadi" panose="020B0604020104020204" pitchFamily="34" charset="0"/>
              </a:rPr>
              <a:t>The success rate decreased from 2017-2018 and 2019-2020</a:t>
            </a:r>
          </a:p>
          <a:p>
            <a:pPr marL="0" indent="0">
              <a:lnSpc>
                <a:spcPct val="100000"/>
              </a:lnSpc>
              <a:spcBef>
                <a:spcPts val="1400"/>
              </a:spcBef>
              <a:buNone/>
            </a:pPr>
            <a:endParaRPr lang="en-CA" sz="2200" dirty="0">
              <a:solidFill>
                <a:schemeClr val="accent3">
                  <a:lumMod val="25000"/>
                </a:schemeClr>
              </a:solidFill>
              <a:latin typeface="Abadi" panose="020B0604020104020204" pitchFamily="34" charset="0"/>
            </a:endParaRPr>
          </a:p>
          <a:p>
            <a:pPr>
              <a:lnSpc>
                <a:spcPct val="100000"/>
              </a:lnSpc>
              <a:spcBef>
                <a:spcPts val="1400"/>
              </a:spcBef>
            </a:pPr>
            <a:r>
              <a:rPr lang="en-CA" sz="2200" dirty="0">
                <a:solidFill>
                  <a:schemeClr val="accent3">
                    <a:lumMod val="25000"/>
                  </a:schemeClr>
                </a:solidFill>
                <a:latin typeface="Abadi" panose="020B0604020104020204" pitchFamily="34" charset="0"/>
              </a:rPr>
              <a:t>The success rate has increased significantly over the years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4175EA68-8F5A-8C61-4B39-054EC390F3E7}"/>
              </a:ext>
            </a:extLst>
          </p:cNvPr>
          <p:cNvPicPr>
            <a:picLocks noChangeAspect="1"/>
          </p:cNvPicPr>
          <p:nvPr/>
        </p:nvPicPr>
        <p:blipFill>
          <a:blip r:embed="rId4"/>
          <a:stretch>
            <a:fillRect/>
          </a:stretch>
        </p:blipFill>
        <p:spPr>
          <a:xfrm>
            <a:off x="5492751" y="1851819"/>
            <a:ext cx="5534025" cy="4248150"/>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396240" y="1544209"/>
            <a:ext cx="11247120" cy="1213577"/>
          </a:xfrm>
          <a:prstGeom prst="rect">
            <a:avLst/>
          </a:prstGeom>
        </p:spPr>
        <p:txBody>
          <a:bodyPr>
            <a:normAutofit/>
          </a:bodyPr>
          <a:lstStyle/>
          <a:p>
            <a:pPr>
              <a:lnSpc>
                <a:spcPct val="100000"/>
              </a:lnSpc>
              <a:spcBef>
                <a:spcPts val="1400"/>
              </a:spcBef>
            </a:pPr>
            <a:r>
              <a:rPr lang="en-CA" sz="2200" b="1" u="sng" dirty="0">
                <a:solidFill>
                  <a:schemeClr val="accent3">
                    <a:lumMod val="25000"/>
                  </a:schemeClr>
                </a:solidFill>
                <a:latin typeface="Abadi" panose="020B0604020104020204" pitchFamily="34" charset="0"/>
              </a:rPr>
              <a:t>Query: </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a:t>
            </a:r>
            <a:r>
              <a:rPr lang="en-US" sz="2200" dirty="0" err="1">
                <a:solidFill>
                  <a:schemeClr val="accent3">
                    <a:lumMod val="25000"/>
                  </a:schemeClr>
                </a:solidFill>
                <a:latin typeface="Abadi" panose="020B0604020104020204" pitchFamily="34" charset="0"/>
              </a:rPr>
              <a:t>sql</a:t>
            </a:r>
            <a:r>
              <a:rPr lang="en-US" sz="2200" dirty="0">
                <a:solidFill>
                  <a:schemeClr val="accent3">
                    <a:lumMod val="25000"/>
                  </a:schemeClr>
                </a:solidFill>
                <a:latin typeface="Abadi" panose="020B0604020104020204" pitchFamily="34" charset="0"/>
              </a:rPr>
              <a:t> SELECT Distinct(LAUNCH_SITE) FROM SPACEXTBL;</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a:extLst>
              <a:ext uri="{FF2B5EF4-FFF2-40B4-BE49-F238E27FC236}">
                <a16:creationId xmlns:a16="http://schemas.microsoft.com/office/drawing/2014/main" id="{FFF59CBB-F450-E5E7-C105-C1A26CC4AEC6}"/>
              </a:ext>
            </a:extLst>
          </p:cNvPr>
          <p:cNvPicPr>
            <a:picLocks noChangeAspect="1"/>
          </p:cNvPicPr>
          <p:nvPr/>
        </p:nvPicPr>
        <p:blipFill>
          <a:blip r:embed="rId3"/>
          <a:stretch>
            <a:fillRect/>
          </a:stretch>
        </p:blipFill>
        <p:spPr>
          <a:xfrm>
            <a:off x="4206203" y="2986274"/>
            <a:ext cx="2324169" cy="3039299"/>
          </a:xfrm>
          <a:prstGeom prst="rect">
            <a:avLst/>
          </a:prstGeom>
        </p:spPr>
      </p:pic>
      <p:sp>
        <p:nvSpPr>
          <p:cNvPr id="7" name="Content Placeholder 4">
            <a:extLst>
              <a:ext uri="{FF2B5EF4-FFF2-40B4-BE49-F238E27FC236}">
                <a16:creationId xmlns:a16="http://schemas.microsoft.com/office/drawing/2014/main" id="{FE903940-8757-6CA7-A9EC-72DF98B6CD44}"/>
              </a:ext>
            </a:extLst>
          </p:cNvPr>
          <p:cNvSpPr txBox="1">
            <a:spLocks/>
          </p:cNvSpPr>
          <p:nvPr/>
        </p:nvSpPr>
        <p:spPr>
          <a:xfrm>
            <a:off x="4345972" y="3072841"/>
            <a:ext cx="4368800" cy="82613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endParaRPr lang="en-US" sz="2200" dirty="0">
              <a:solidFill>
                <a:schemeClr val="accent3">
                  <a:lumMod val="25000"/>
                </a:schemeClr>
              </a:solidFill>
              <a:latin typeface="Abadi" panose="020B0604020104020204" pitchFamily="34" charset="0"/>
            </a:endParaRPr>
          </a:p>
        </p:txBody>
      </p:sp>
      <p:sp>
        <p:nvSpPr>
          <p:cNvPr id="9" name="TextBox 8">
            <a:extLst>
              <a:ext uri="{FF2B5EF4-FFF2-40B4-BE49-F238E27FC236}">
                <a16:creationId xmlns:a16="http://schemas.microsoft.com/office/drawing/2014/main" id="{1849E3EC-D168-5DCD-B063-F52CD358600A}"/>
              </a:ext>
            </a:extLst>
          </p:cNvPr>
          <p:cNvSpPr txBox="1"/>
          <p:nvPr/>
        </p:nvSpPr>
        <p:spPr>
          <a:xfrm>
            <a:off x="3802380" y="6195194"/>
            <a:ext cx="6096000" cy="369332"/>
          </a:xfrm>
          <a:prstGeom prst="rect">
            <a:avLst/>
          </a:prstGeom>
          <a:noFill/>
        </p:spPr>
        <p:txBody>
          <a:bodyPr wrap="square">
            <a:spAutoFit/>
          </a:bodyPr>
          <a:lstStyle/>
          <a:p>
            <a:pPr>
              <a:lnSpc>
                <a:spcPct val="100000"/>
              </a:lnSpc>
              <a:spcBef>
                <a:spcPts val="1400"/>
              </a:spcBef>
            </a:pPr>
            <a:r>
              <a:rPr lang="en-CA" sz="1800" dirty="0">
                <a:solidFill>
                  <a:schemeClr val="accent3">
                    <a:lumMod val="25000"/>
                  </a:schemeClr>
                </a:solidFill>
                <a:latin typeface="Abadi" panose="020B0604020104020204" pitchFamily="34" charset="0"/>
              </a:rPr>
              <a:t>There are 4 Unique launch sites</a:t>
            </a:r>
            <a:endParaRPr lang="en-US" sz="18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7278509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sp>
        <p:nvSpPr>
          <p:cNvPr id="2" name="Content Placeholder 4">
            <a:extLst>
              <a:ext uri="{FF2B5EF4-FFF2-40B4-BE49-F238E27FC236}">
                <a16:creationId xmlns:a16="http://schemas.microsoft.com/office/drawing/2014/main" id="{7307BAA8-9EBF-7F64-E942-7BF6F65DD521}"/>
              </a:ext>
            </a:extLst>
          </p:cNvPr>
          <p:cNvSpPr>
            <a:spLocks noGrp="1"/>
          </p:cNvSpPr>
          <p:nvPr>
            <p:ph idx="4294967295"/>
          </p:nvPr>
        </p:nvSpPr>
        <p:spPr>
          <a:xfrm>
            <a:off x="487680" y="1721860"/>
            <a:ext cx="10970292" cy="1051820"/>
          </a:xfrm>
          <a:prstGeom prst="rect">
            <a:avLst/>
          </a:prstGeom>
        </p:spPr>
        <p:txBody>
          <a:bodyPr>
            <a:normAutofit/>
          </a:bodyPr>
          <a:lstStyle/>
          <a:p>
            <a:pPr>
              <a:lnSpc>
                <a:spcPct val="100000"/>
              </a:lnSpc>
              <a:spcBef>
                <a:spcPts val="1400"/>
              </a:spcBef>
            </a:pPr>
            <a:r>
              <a:rPr lang="en-CA" sz="2200" b="1" u="sng" dirty="0">
                <a:solidFill>
                  <a:schemeClr val="accent3">
                    <a:lumMod val="25000"/>
                  </a:schemeClr>
                </a:solidFill>
                <a:latin typeface="Abadi" panose="020B0604020104020204" pitchFamily="34" charset="0"/>
              </a:rPr>
              <a:t>Query: </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a:t>
            </a:r>
            <a:r>
              <a:rPr lang="en-US" sz="2200" dirty="0" err="1">
                <a:solidFill>
                  <a:schemeClr val="accent3">
                    <a:lumMod val="25000"/>
                  </a:schemeClr>
                </a:solidFill>
                <a:latin typeface="Abadi" panose="020B0604020104020204" pitchFamily="34" charset="0"/>
              </a:rPr>
              <a:t>sql</a:t>
            </a:r>
            <a:r>
              <a:rPr lang="en-US" sz="2200" dirty="0">
                <a:solidFill>
                  <a:schemeClr val="accent3">
                    <a:lumMod val="25000"/>
                  </a:schemeClr>
                </a:solidFill>
                <a:latin typeface="Abadi" panose="020B0604020104020204" pitchFamily="34" charset="0"/>
              </a:rPr>
              <a:t> SELECT * FROM SPACEXTBL WHERE LAUNCH_SITE LIKE "CCA%" LIMIT 5;</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pic>
        <p:nvPicPr>
          <p:cNvPr id="7" name="Picture 6">
            <a:extLst>
              <a:ext uri="{FF2B5EF4-FFF2-40B4-BE49-F238E27FC236}">
                <a16:creationId xmlns:a16="http://schemas.microsoft.com/office/drawing/2014/main" id="{F47404D3-0258-1A1B-7FA5-2CD22D9847A5}"/>
              </a:ext>
            </a:extLst>
          </p:cNvPr>
          <p:cNvPicPr>
            <a:picLocks noChangeAspect="1"/>
          </p:cNvPicPr>
          <p:nvPr/>
        </p:nvPicPr>
        <p:blipFill>
          <a:blip r:embed="rId3"/>
          <a:stretch>
            <a:fillRect/>
          </a:stretch>
        </p:blipFill>
        <p:spPr>
          <a:xfrm>
            <a:off x="688372" y="3835982"/>
            <a:ext cx="10769600" cy="1218348"/>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and Average Payload Mass</a:t>
            </a:r>
          </a:p>
        </p:txBody>
      </p:sp>
      <p:sp>
        <p:nvSpPr>
          <p:cNvPr id="7" name="Content Placeholder 4">
            <a:extLst>
              <a:ext uri="{FF2B5EF4-FFF2-40B4-BE49-F238E27FC236}">
                <a16:creationId xmlns:a16="http://schemas.microsoft.com/office/drawing/2014/main" id="{68525AA5-EE9F-C827-00D5-2B272A4FCD0C}"/>
              </a:ext>
            </a:extLst>
          </p:cNvPr>
          <p:cNvSpPr>
            <a:spLocks noGrp="1"/>
          </p:cNvSpPr>
          <p:nvPr>
            <p:ph idx="4294967295"/>
          </p:nvPr>
        </p:nvSpPr>
        <p:spPr>
          <a:xfrm>
            <a:off x="609601" y="1825625"/>
            <a:ext cx="4338320" cy="2858135"/>
          </a:xfrm>
          <a:prstGeom prst="rect">
            <a:avLst/>
          </a:prstGeom>
        </p:spPr>
        <p:txBody>
          <a:bodyPr>
            <a:normAutofit fontScale="92500" lnSpcReduction="20000"/>
          </a:bodyPr>
          <a:lstStyle/>
          <a:p>
            <a:pPr marL="0" indent="0">
              <a:lnSpc>
                <a:spcPct val="100000"/>
              </a:lnSpc>
              <a:spcBef>
                <a:spcPts val="1400"/>
              </a:spcBef>
              <a:buNone/>
            </a:pPr>
            <a:r>
              <a:rPr lang="en-CA" sz="2200" b="1" u="sng" dirty="0">
                <a:solidFill>
                  <a:schemeClr val="accent3">
                    <a:lumMod val="25000"/>
                  </a:schemeClr>
                </a:solidFill>
                <a:latin typeface="Abadi" panose="020B0604020104020204" pitchFamily="34" charset="0"/>
              </a:rPr>
              <a:t>Total Payload Mass by boosters launched by NASA</a:t>
            </a:r>
          </a:p>
          <a:p>
            <a:pPr marL="0" indent="0">
              <a:lnSpc>
                <a:spcPct val="100000"/>
              </a:lnSpc>
              <a:spcBef>
                <a:spcPts val="1400"/>
              </a:spcBef>
              <a:buNone/>
            </a:pPr>
            <a:endParaRPr lang="en-CA" sz="2200" b="1" u="sng" dirty="0">
              <a:solidFill>
                <a:schemeClr val="accent3">
                  <a:lumMod val="25000"/>
                </a:schemeClr>
              </a:solidFill>
              <a:latin typeface="Abadi" panose="020B0604020104020204" pitchFamily="34" charset="0"/>
            </a:endParaRPr>
          </a:p>
          <a:p>
            <a:pPr>
              <a:lnSpc>
                <a:spcPct val="100000"/>
              </a:lnSpc>
              <a:spcBef>
                <a:spcPts val="1400"/>
              </a:spcBef>
            </a:pPr>
            <a:r>
              <a:rPr lang="en-CA" sz="2200" b="1" u="sng" dirty="0">
                <a:solidFill>
                  <a:schemeClr val="accent3">
                    <a:lumMod val="25000"/>
                  </a:schemeClr>
                </a:solidFill>
                <a:latin typeface="Abadi" panose="020B0604020104020204" pitchFamily="34" charset="0"/>
              </a:rPr>
              <a:t>Query: </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a:t>
            </a:r>
            <a:r>
              <a:rPr lang="en-US" sz="2200" dirty="0" err="1">
                <a:solidFill>
                  <a:schemeClr val="accent3">
                    <a:lumMod val="25000"/>
                  </a:schemeClr>
                </a:solidFill>
                <a:latin typeface="Abadi" panose="020B0604020104020204" pitchFamily="34" charset="0"/>
              </a:rPr>
              <a:t>sql</a:t>
            </a:r>
            <a:r>
              <a:rPr lang="en-US" sz="2200" dirty="0">
                <a:solidFill>
                  <a:schemeClr val="accent3">
                    <a:lumMod val="25000"/>
                  </a:schemeClr>
                </a:solidFill>
                <a:latin typeface="Abadi" panose="020B0604020104020204" pitchFamily="34" charset="0"/>
              </a:rPr>
              <a:t> SELECT sum(PAYLOAD_MASS__KG_) AS </a:t>
            </a:r>
            <a:r>
              <a:rPr lang="en-US" sz="2200" dirty="0" err="1">
                <a:solidFill>
                  <a:schemeClr val="accent3">
                    <a:lumMod val="25000"/>
                  </a:schemeClr>
                </a:solidFill>
                <a:latin typeface="Abadi" panose="020B0604020104020204" pitchFamily="34" charset="0"/>
              </a:rPr>
              <a:t>Total_Payload_Mass</a:t>
            </a:r>
            <a:r>
              <a:rPr lang="en-US" sz="2200" dirty="0">
                <a:solidFill>
                  <a:schemeClr val="accent3">
                    <a:lumMod val="25000"/>
                  </a:schemeClr>
                </a:solidFill>
                <a:latin typeface="Abadi" panose="020B0604020104020204" pitchFamily="34" charset="0"/>
              </a:rPr>
              <a:t> FROM SPACEXTBL WHERE Customer = "NASA (CRS)";</a:t>
            </a:r>
          </a:p>
        </p:txBody>
      </p:sp>
      <p:pic>
        <p:nvPicPr>
          <p:cNvPr id="9" name="Picture 8">
            <a:extLst>
              <a:ext uri="{FF2B5EF4-FFF2-40B4-BE49-F238E27FC236}">
                <a16:creationId xmlns:a16="http://schemas.microsoft.com/office/drawing/2014/main" id="{CF06B88B-1424-0A2F-A7F6-5965F3A1D3F0}"/>
              </a:ext>
            </a:extLst>
          </p:cNvPr>
          <p:cNvPicPr>
            <a:picLocks noChangeAspect="1"/>
          </p:cNvPicPr>
          <p:nvPr/>
        </p:nvPicPr>
        <p:blipFill>
          <a:blip r:embed="rId3"/>
          <a:stretch>
            <a:fillRect/>
          </a:stretch>
        </p:blipFill>
        <p:spPr>
          <a:xfrm>
            <a:off x="894080" y="5108399"/>
            <a:ext cx="2770126" cy="1123025"/>
          </a:xfrm>
          <a:prstGeom prst="rect">
            <a:avLst/>
          </a:prstGeom>
        </p:spPr>
      </p:pic>
      <p:sp>
        <p:nvSpPr>
          <p:cNvPr id="10" name="Content Placeholder 4">
            <a:extLst>
              <a:ext uri="{FF2B5EF4-FFF2-40B4-BE49-F238E27FC236}">
                <a16:creationId xmlns:a16="http://schemas.microsoft.com/office/drawing/2014/main" id="{BB897428-14FD-3E9A-BA84-1C5DCC2E3AD0}"/>
              </a:ext>
            </a:extLst>
          </p:cNvPr>
          <p:cNvSpPr txBox="1">
            <a:spLocks/>
          </p:cNvSpPr>
          <p:nvPr/>
        </p:nvSpPr>
        <p:spPr>
          <a:xfrm>
            <a:off x="6461760" y="1795444"/>
            <a:ext cx="4338320" cy="2858135"/>
          </a:xfrm>
          <a:prstGeom prst="rect">
            <a:avLst/>
          </a:prstGeom>
        </p:spPr>
        <p:txBody>
          <a:bodyPr>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CA" sz="2200" b="1" u="sng" dirty="0">
                <a:solidFill>
                  <a:schemeClr val="accent3">
                    <a:lumMod val="25000"/>
                  </a:schemeClr>
                </a:solidFill>
                <a:latin typeface="Abadi" panose="020B0604020104020204" pitchFamily="34" charset="0"/>
              </a:rPr>
              <a:t>Average Payload Mass carried by booster version F9 v1.1</a:t>
            </a:r>
          </a:p>
          <a:p>
            <a:pPr marL="0" indent="0">
              <a:lnSpc>
                <a:spcPct val="100000"/>
              </a:lnSpc>
              <a:spcBef>
                <a:spcPts val="1400"/>
              </a:spcBef>
              <a:buFont typeface="Arial" panose="020B0604020202020204" pitchFamily="34" charset="0"/>
              <a:buNone/>
            </a:pPr>
            <a:endParaRPr lang="en-CA" sz="2200" b="1" u="sng" dirty="0">
              <a:solidFill>
                <a:schemeClr val="accent3">
                  <a:lumMod val="25000"/>
                </a:schemeClr>
              </a:solidFill>
              <a:latin typeface="Abadi" panose="020B0604020104020204" pitchFamily="34" charset="0"/>
            </a:endParaRPr>
          </a:p>
          <a:p>
            <a:pPr>
              <a:lnSpc>
                <a:spcPct val="100000"/>
              </a:lnSpc>
              <a:spcBef>
                <a:spcPts val="1400"/>
              </a:spcBef>
            </a:pPr>
            <a:r>
              <a:rPr lang="en-US" sz="2200" b="1" u="sng" dirty="0">
                <a:solidFill>
                  <a:schemeClr val="accent3">
                    <a:lumMod val="25000"/>
                  </a:schemeClr>
                </a:solidFill>
                <a:latin typeface="Abadi" panose="020B0604020104020204" pitchFamily="34" charset="0"/>
              </a:rPr>
              <a:t>Query: </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a:t>
            </a:r>
            <a:r>
              <a:rPr lang="en-US" sz="2200" dirty="0" err="1">
                <a:solidFill>
                  <a:schemeClr val="accent3">
                    <a:lumMod val="25000"/>
                  </a:schemeClr>
                </a:solidFill>
                <a:latin typeface="Abadi" panose="020B0604020104020204" pitchFamily="34" charset="0"/>
              </a:rPr>
              <a:t>sql</a:t>
            </a:r>
            <a:r>
              <a:rPr lang="en-US" sz="2200" dirty="0">
                <a:solidFill>
                  <a:schemeClr val="accent3">
                    <a:lumMod val="25000"/>
                  </a:schemeClr>
                </a:solidFill>
                <a:latin typeface="Abadi" panose="020B0604020104020204" pitchFamily="34" charset="0"/>
              </a:rPr>
              <a:t> SELECT AVG(PAYLOAD_MASS__KG_) AS </a:t>
            </a:r>
            <a:r>
              <a:rPr lang="en-US" sz="2200" dirty="0" err="1">
                <a:solidFill>
                  <a:schemeClr val="accent3">
                    <a:lumMod val="25000"/>
                  </a:schemeClr>
                </a:solidFill>
                <a:latin typeface="Abadi" panose="020B0604020104020204" pitchFamily="34" charset="0"/>
              </a:rPr>
              <a:t>Average_Payload_Mass</a:t>
            </a:r>
            <a:r>
              <a:rPr lang="en-US" sz="2200" dirty="0">
                <a:solidFill>
                  <a:schemeClr val="accent3">
                    <a:lumMod val="25000"/>
                  </a:schemeClr>
                </a:solidFill>
                <a:latin typeface="Abadi" panose="020B0604020104020204" pitchFamily="34" charset="0"/>
              </a:rPr>
              <a:t> FROM SPACEXTBL WHERE </a:t>
            </a:r>
            <a:r>
              <a:rPr lang="en-US" sz="2200" dirty="0" err="1">
                <a:solidFill>
                  <a:schemeClr val="accent3">
                    <a:lumMod val="25000"/>
                  </a:schemeClr>
                </a:solidFill>
                <a:latin typeface="Abadi" panose="020B0604020104020204" pitchFamily="34" charset="0"/>
              </a:rPr>
              <a:t>Booster_Version</a:t>
            </a:r>
            <a:r>
              <a:rPr lang="en-US" sz="2200" dirty="0">
                <a:solidFill>
                  <a:schemeClr val="accent3">
                    <a:lumMod val="25000"/>
                  </a:schemeClr>
                </a:solidFill>
                <a:latin typeface="Abadi" panose="020B0604020104020204" pitchFamily="34" charset="0"/>
              </a:rPr>
              <a:t> = "F9 v1.1"; </a:t>
            </a:r>
          </a:p>
        </p:txBody>
      </p:sp>
      <p:pic>
        <p:nvPicPr>
          <p:cNvPr id="12" name="Picture 11">
            <a:extLst>
              <a:ext uri="{FF2B5EF4-FFF2-40B4-BE49-F238E27FC236}">
                <a16:creationId xmlns:a16="http://schemas.microsoft.com/office/drawing/2014/main" id="{7A7E4801-B4BA-2541-AB32-F57D1F3AEFDD}"/>
              </a:ext>
            </a:extLst>
          </p:cNvPr>
          <p:cNvPicPr>
            <a:picLocks noChangeAspect="1"/>
          </p:cNvPicPr>
          <p:nvPr/>
        </p:nvPicPr>
        <p:blipFill>
          <a:blip r:embed="rId4"/>
          <a:stretch>
            <a:fillRect/>
          </a:stretch>
        </p:blipFill>
        <p:spPr>
          <a:xfrm>
            <a:off x="6746240" y="5143702"/>
            <a:ext cx="3157252" cy="1052417"/>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sp>
        <p:nvSpPr>
          <p:cNvPr id="6" name="Content Placeholder 4">
            <a:extLst>
              <a:ext uri="{FF2B5EF4-FFF2-40B4-BE49-F238E27FC236}">
                <a16:creationId xmlns:a16="http://schemas.microsoft.com/office/drawing/2014/main" id="{5E30E0E4-C3FA-A26B-F0AF-A5AE5D4797C9}"/>
              </a:ext>
            </a:extLst>
          </p:cNvPr>
          <p:cNvSpPr txBox="1">
            <a:spLocks/>
          </p:cNvSpPr>
          <p:nvPr/>
        </p:nvSpPr>
        <p:spPr>
          <a:xfrm>
            <a:off x="487680" y="1721860"/>
            <a:ext cx="10970292" cy="1051820"/>
          </a:xfrm>
          <a:prstGeom prst="rect">
            <a:avLst/>
          </a:prstGeom>
        </p:spPr>
        <p:txBody>
          <a:bodyPr>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CA" sz="2200" b="1" u="sng" dirty="0">
                <a:solidFill>
                  <a:schemeClr val="accent3">
                    <a:lumMod val="25000"/>
                  </a:schemeClr>
                </a:solidFill>
                <a:latin typeface="Abadi" panose="020B0604020104020204" pitchFamily="34" charset="0"/>
              </a:rPr>
              <a:t>Query:</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a:t>
            </a:r>
            <a:r>
              <a:rPr lang="en-US" sz="2200" dirty="0" err="1">
                <a:solidFill>
                  <a:schemeClr val="accent3">
                    <a:lumMod val="25000"/>
                  </a:schemeClr>
                </a:solidFill>
                <a:latin typeface="Abadi" panose="020B0604020104020204" pitchFamily="34" charset="0"/>
              </a:rPr>
              <a:t>sql</a:t>
            </a:r>
            <a:r>
              <a:rPr lang="en-US" sz="2200" dirty="0">
                <a:solidFill>
                  <a:schemeClr val="accent3">
                    <a:lumMod val="25000"/>
                  </a:schemeClr>
                </a:solidFill>
                <a:latin typeface="Abadi" panose="020B0604020104020204" pitchFamily="34" charset="0"/>
              </a:rPr>
              <a:t> SELECT MIN(DATE) AS </a:t>
            </a:r>
            <a:r>
              <a:rPr lang="en-US" sz="2200" dirty="0" err="1">
                <a:solidFill>
                  <a:schemeClr val="accent3">
                    <a:lumMod val="25000"/>
                  </a:schemeClr>
                </a:solidFill>
                <a:latin typeface="Abadi" panose="020B0604020104020204" pitchFamily="34" charset="0"/>
              </a:rPr>
              <a:t>First_Suc_Landing</a:t>
            </a:r>
            <a:r>
              <a:rPr lang="en-US" sz="2200" dirty="0">
                <a:solidFill>
                  <a:schemeClr val="accent3">
                    <a:lumMod val="25000"/>
                  </a:schemeClr>
                </a:solidFill>
                <a:latin typeface="Abadi" panose="020B0604020104020204" pitchFamily="34" charset="0"/>
              </a:rPr>
              <a:t> FROM SPACEXTBL WHERE </a:t>
            </a:r>
            <a:r>
              <a:rPr lang="en-US" sz="2200" dirty="0" err="1">
                <a:solidFill>
                  <a:schemeClr val="accent3">
                    <a:lumMod val="25000"/>
                  </a:schemeClr>
                </a:solidFill>
                <a:latin typeface="Abadi" panose="020B0604020104020204" pitchFamily="34" charset="0"/>
              </a:rPr>
              <a:t>Landing_Outcome</a:t>
            </a:r>
            <a:r>
              <a:rPr lang="en-US" sz="2200" dirty="0">
                <a:solidFill>
                  <a:schemeClr val="accent3">
                    <a:lumMod val="25000"/>
                  </a:schemeClr>
                </a:solidFill>
                <a:latin typeface="Abadi" panose="020B0604020104020204" pitchFamily="34" charset="0"/>
              </a:rPr>
              <a:t> = "Success (ground pad)";</a:t>
            </a:r>
            <a:endParaRPr lang="en-CA"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pic>
        <p:nvPicPr>
          <p:cNvPr id="8" name="Picture 7">
            <a:extLst>
              <a:ext uri="{FF2B5EF4-FFF2-40B4-BE49-F238E27FC236}">
                <a16:creationId xmlns:a16="http://schemas.microsoft.com/office/drawing/2014/main" id="{534387C1-1F76-4710-477C-036AAEC1689A}"/>
              </a:ext>
            </a:extLst>
          </p:cNvPr>
          <p:cNvPicPr>
            <a:picLocks noChangeAspect="1"/>
          </p:cNvPicPr>
          <p:nvPr/>
        </p:nvPicPr>
        <p:blipFill>
          <a:blip r:embed="rId3"/>
          <a:stretch>
            <a:fillRect/>
          </a:stretch>
        </p:blipFill>
        <p:spPr>
          <a:xfrm>
            <a:off x="3983368" y="4015741"/>
            <a:ext cx="3162376" cy="1321589"/>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sp>
        <p:nvSpPr>
          <p:cNvPr id="2" name="Content Placeholder 4">
            <a:extLst>
              <a:ext uri="{FF2B5EF4-FFF2-40B4-BE49-F238E27FC236}">
                <a16:creationId xmlns:a16="http://schemas.microsoft.com/office/drawing/2014/main" id="{01B2D5DF-9F3B-957A-0750-618C24FE5417}"/>
              </a:ext>
            </a:extLst>
          </p:cNvPr>
          <p:cNvSpPr txBox="1">
            <a:spLocks/>
          </p:cNvSpPr>
          <p:nvPr/>
        </p:nvSpPr>
        <p:spPr>
          <a:xfrm>
            <a:off x="487680" y="1721860"/>
            <a:ext cx="10970292" cy="155982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CA" sz="2200" b="1" u="sng" dirty="0">
                <a:solidFill>
                  <a:schemeClr val="accent3">
                    <a:lumMod val="25000"/>
                  </a:schemeClr>
                </a:solidFill>
                <a:latin typeface="Abadi" panose="020B0604020104020204" pitchFamily="34" charset="0"/>
              </a:rPr>
              <a:t>Query:</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a:t>
            </a:r>
            <a:r>
              <a:rPr lang="en-US" sz="2200" dirty="0" err="1">
                <a:solidFill>
                  <a:schemeClr val="accent3">
                    <a:lumMod val="25000"/>
                  </a:schemeClr>
                </a:solidFill>
                <a:latin typeface="Abadi" panose="020B0604020104020204" pitchFamily="34" charset="0"/>
              </a:rPr>
              <a:t>sql</a:t>
            </a:r>
            <a:r>
              <a:rPr lang="en-US" sz="2200" dirty="0">
                <a:solidFill>
                  <a:schemeClr val="accent3">
                    <a:lumMod val="25000"/>
                  </a:schemeClr>
                </a:solidFill>
                <a:latin typeface="Abadi" panose="020B0604020104020204" pitchFamily="34" charset="0"/>
              </a:rPr>
              <a:t> SELECT BOOSTER_VERSION FROM SPACEXTBL WHERE PAYLOAD_MASS__KG_ BETWEEN 4000 AND 6000 AND LANDING_OUTCOME = "Success (drone ship)";</a:t>
            </a:r>
          </a:p>
        </p:txBody>
      </p:sp>
      <p:pic>
        <p:nvPicPr>
          <p:cNvPr id="6" name="Picture 5">
            <a:extLst>
              <a:ext uri="{FF2B5EF4-FFF2-40B4-BE49-F238E27FC236}">
                <a16:creationId xmlns:a16="http://schemas.microsoft.com/office/drawing/2014/main" id="{8624ADA2-9AC2-EB12-7660-841E77A5D9F0}"/>
              </a:ext>
            </a:extLst>
          </p:cNvPr>
          <p:cNvPicPr>
            <a:picLocks noChangeAspect="1"/>
          </p:cNvPicPr>
          <p:nvPr/>
        </p:nvPicPr>
        <p:blipFill>
          <a:blip r:embed="rId3"/>
          <a:stretch>
            <a:fillRect/>
          </a:stretch>
        </p:blipFill>
        <p:spPr>
          <a:xfrm>
            <a:off x="4401820" y="3369722"/>
            <a:ext cx="2479772" cy="2804987"/>
          </a:xfrm>
          <a:prstGeom prst="rect">
            <a:avLst/>
          </a:prstGeom>
        </p:spPr>
      </p:pic>
      <p:sp>
        <p:nvSpPr>
          <p:cNvPr id="9" name="TextBox 8">
            <a:extLst>
              <a:ext uri="{FF2B5EF4-FFF2-40B4-BE49-F238E27FC236}">
                <a16:creationId xmlns:a16="http://schemas.microsoft.com/office/drawing/2014/main" id="{1D846878-E288-F301-429A-03EFC9272B52}"/>
              </a:ext>
            </a:extLst>
          </p:cNvPr>
          <p:cNvSpPr txBox="1"/>
          <p:nvPr/>
        </p:nvSpPr>
        <p:spPr>
          <a:xfrm>
            <a:off x="2773680" y="6323845"/>
            <a:ext cx="7109460" cy="369332"/>
          </a:xfrm>
          <a:prstGeom prst="rect">
            <a:avLst/>
          </a:prstGeom>
          <a:noFill/>
        </p:spPr>
        <p:txBody>
          <a:bodyPr wrap="square">
            <a:spAutoFit/>
          </a:bodyPr>
          <a:lstStyle/>
          <a:p>
            <a:pPr>
              <a:lnSpc>
                <a:spcPct val="100000"/>
              </a:lnSpc>
              <a:spcBef>
                <a:spcPts val="1400"/>
              </a:spcBef>
            </a:pPr>
            <a:r>
              <a:rPr lang="en-US" sz="1800" dirty="0">
                <a:solidFill>
                  <a:schemeClr val="accent3">
                    <a:lumMod val="25000"/>
                  </a:schemeClr>
                </a:solidFill>
                <a:latin typeface="Abadi" panose="020B0604020104020204" pitchFamily="34" charset="0"/>
              </a:rPr>
              <a:t>There are 4 booster version which have success in drone ship</a:t>
            </a:r>
          </a:p>
        </p:txBody>
      </p:sp>
    </p:spTree>
    <p:extLst>
      <p:ext uri="{BB962C8B-B14F-4D97-AF65-F5344CB8AC3E}">
        <p14:creationId xmlns:p14="http://schemas.microsoft.com/office/powerpoint/2010/main" val="6393995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sp>
        <p:nvSpPr>
          <p:cNvPr id="2" name="Content Placeholder 4">
            <a:extLst>
              <a:ext uri="{FF2B5EF4-FFF2-40B4-BE49-F238E27FC236}">
                <a16:creationId xmlns:a16="http://schemas.microsoft.com/office/drawing/2014/main" id="{74746B55-F505-4227-4FBA-CA6851C5D170}"/>
              </a:ext>
            </a:extLst>
          </p:cNvPr>
          <p:cNvSpPr txBox="1">
            <a:spLocks/>
          </p:cNvSpPr>
          <p:nvPr/>
        </p:nvSpPr>
        <p:spPr>
          <a:xfrm>
            <a:off x="487680" y="1721860"/>
            <a:ext cx="10970292" cy="155982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CA" sz="2200" b="1" u="sng" dirty="0">
                <a:solidFill>
                  <a:schemeClr val="accent3">
                    <a:lumMod val="25000"/>
                  </a:schemeClr>
                </a:solidFill>
                <a:latin typeface="Abadi" panose="020B0604020104020204" pitchFamily="34" charset="0"/>
              </a:rPr>
              <a:t>Query:</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a:t>
            </a:r>
            <a:r>
              <a:rPr lang="en-US" sz="2200" dirty="0" err="1">
                <a:solidFill>
                  <a:schemeClr val="accent3">
                    <a:lumMod val="25000"/>
                  </a:schemeClr>
                </a:solidFill>
                <a:latin typeface="Abadi" panose="020B0604020104020204" pitchFamily="34" charset="0"/>
              </a:rPr>
              <a:t>sql</a:t>
            </a:r>
            <a:r>
              <a:rPr lang="en-US" sz="2200" dirty="0">
                <a:solidFill>
                  <a:schemeClr val="accent3">
                    <a:lumMod val="25000"/>
                  </a:schemeClr>
                </a:solidFill>
                <a:latin typeface="Abadi" panose="020B0604020104020204" pitchFamily="34" charset="0"/>
              </a:rPr>
              <a:t> SELECT </a:t>
            </a:r>
            <a:r>
              <a:rPr lang="en-US" sz="2200" dirty="0" err="1">
                <a:solidFill>
                  <a:schemeClr val="accent3">
                    <a:lumMod val="25000"/>
                  </a:schemeClr>
                </a:solidFill>
                <a:latin typeface="Abadi" panose="020B0604020104020204" pitchFamily="34" charset="0"/>
              </a:rPr>
              <a:t>Mission_Outcome</a:t>
            </a:r>
            <a:r>
              <a:rPr lang="en-US" sz="2200" dirty="0">
                <a:solidFill>
                  <a:schemeClr val="accent3">
                    <a:lumMod val="25000"/>
                  </a:schemeClr>
                </a:solidFill>
                <a:latin typeface="Abadi" panose="020B0604020104020204" pitchFamily="34" charset="0"/>
              </a:rPr>
              <a:t>, COUNT(*) as </a:t>
            </a:r>
            <a:r>
              <a:rPr lang="en-US" sz="2200" dirty="0" err="1">
                <a:solidFill>
                  <a:schemeClr val="accent3">
                    <a:lumMod val="25000"/>
                  </a:schemeClr>
                </a:solidFill>
                <a:latin typeface="Abadi" panose="020B0604020104020204" pitchFamily="34" charset="0"/>
              </a:rPr>
              <a:t>attemps</a:t>
            </a:r>
            <a:r>
              <a:rPr lang="en-US" sz="2200" dirty="0">
                <a:solidFill>
                  <a:schemeClr val="accent3">
                    <a:lumMod val="25000"/>
                  </a:schemeClr>
                </a:solidFill>
                <a:latin typeface="Abadi" panose="020B0604020104020204" pitchFamily="34" charset="0"/>
              </a:rPr>
              <a:t> FROM SPACEXTBL GROUP BY </a:t>
            </a:r>
            <a:r>
              <a:rPr lang="en-US" sz="2200" dirty="0" err="1">
                <a:solidFill>
                  <a:schemeClr val="accent3">
                    <a:lumMod val="25000"/>
                  </a:schemeClr>
                </a:solidFill>
                <a:latin typeface="Abadi" panose="020B0604020104020204" pitchFamily="34" charset="0"/>
              </a:rPr>
              <a:t>Mission_Outcome</a:t>
            </a:r>
            <a:r>
              <a:rPr lang="en-US" sz="2200" dirty="0">
                <a:solidFill>
                  <a:schemeClr val="accent3">
                    <a:lumMod val="25000"/>
                  </a:schemeClr>
                </a:solidFill>
                <a:latin typeface="Abadi" panose="020B0604020104020204" pitchFamily="34" charset="0"/>
              </a:rPr>
              <a:t>;</a:t>
            </a:r>
          </a:p>
        </p:txBody>
      </p:sp>
      <p:pic>
        <p:nvPicPr>
          <p:cNvPr id="7" name="Picture 6">
            <a:extLst>
              <a:ext uri="{FF2B5EF4-FFF2-40B4-BE49-F238E27FC236}">
                <a16:creationId xmlns:a16="http://schemas.microsoft.com/office/drawing/2014/main" id="{B6481C5F-6376-897D-65F7-D0137CEC991D}"/>
              </a:ext>
            </a:extLst>
          </p:cNvPr>
          <p:cNvPicPr>
            <a:picLocks noChangeAspect="1"/>
          </p:cNvPicPr>
          <p:nvPr/>
        </p:nvPicPr>
        <p:blipFill>
          <a:blip r:embed="rId3"/>
          <a:stretch>
            <a:fillRect/>
          </a:stretch>
        </p:blipFill>
        <p:spPr>
          <a:xfrm>
            <a:off x="3652489" y="3844296"/>
            <a:ext cx="3971510" cy="1929817"/>
          </a:xfrm>
          <a:prstGeom prst="rect">
            <a:avLst/>
          </a:prstGeom>
        </p:spPr>
      </p:pic>
      <p:sp>
        <p:nvSpPr>
          <p:cNvPr id="9" name="TextBox 8">
            <a:extLst>
              <a:ext uri="{FF2B5EF4-FFF2-40B4-BE49-F238E27FC236}">
                <a16:creationId xmlns:a16="http://schemas.microsoft.com/office/drawing/2014/main" id="{195F6B32-A0AD-B527-06E5-9BA4D81A7791}"/>
              </a:ext>
            </a:extLst>
          </p:cNvPr>
          <p:cNvSpPr txBox="1"/>
          <p:nvPr/>
        </p:nvSpPr>
        <p:spPr>
          <a:xfrm>
            <a:off x="2910840" y="5903226"/>
            <a:ext cx="5666772" cy="646331"/>
          </a:xfrm>
          <a:prstGeom prst="rect">
            <a:avLst/>
          </a:prstGeom>
          <a:noFill/>
        </p:spPr>
        <p:txBody>
          <a:bodyPr wrap="square">
            <a:spAutoFit/>
          </a:bodyPr>
          <a:lstStyle/>
          <a:p>
            <a:pPr algn="ctr">
              <a:lnSpc>
                <a:spcPct val="100000"/>
              </a:lnSpc>
              <a:spcBef>
                <a:spcPts val="1400"/>
              </a:spcBef>
            </a:pPr>
            <a:r>
              <a:rPr lang="en-US" sz="1800" dirty="0">
                <a:solidFill>
                  <a:schemeClr val="accent3">
                    <a:lumMod val="25000"/>
                  </a:schemeClr>
                </a:solidFill>
                <a:latin typeface="Abadi" panose="020B0604020104020204" pitchFamily="34" charset="0"/>
              </a:rPr>
              <a:t>There are 100 success mission with 1 of them having a payload status unclear.</a:t>
            </a:r>
          </a:p>
        </p:txBody>
      </p:sp>
    </p:spTree>
    <p:extLst>
      <p:ext uri="{BB962C8B-B14F-4D97-AF65-F5344CB8AC3E}">
        <p14:creationId xmlns:p14="http://schemas.microsoft.com/office/powerpoint/2010/main" val="17569726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dirty="0"/>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sp>
        <p:nvSpPr>
          <p:cNvPr id="2" name="Content Placeholder 4">
            <a:extLst>
              <a:ext uri="{FF2B5EF4-FFF2-40B4-BE49-F238E27FC236}">
                <a16:creationId xmlns:a16="http://schemas.microsoft.com/office/drawing/2014/main" id="{379B90A6-0667-9D34-EB7A-74D575EF1DAB}"/>
              </a:ext>
            </a:extLst>
          </p:cNvPr>
          <p:cNvSpPr txBox="1">
            <a:spLocks/>
          </p:cNvSpPr>
          <p:nvPr/>
        </p:nvSpPr>
        <p:spPr>
          <a:xfrm>
            <a:off x="1013460" y="3025516"/>
            <a:ext cx="6055360" cy="1559820"/>
          </a:xfrm>
          <a:prstGeom prst="rect">
            <a:avLst/>
          </a:prstGeom>
        </p:spPr>
        <p:txBody>
          <a:bodyPr>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CA" sz="2200" b="1" u="sng" dirty="0">
                <a:solidFill>
                  <a:schemeClr val="accent3">
                    <a:lumMod val="25000"/>
                  </a:schemeClr>
                </a:solidFill>
                <a:latin typeface="Abadi" panose="020B0604020104020204" pitchFamily="34" charset="0"/>
              </a:rPr>
              <a:t>Query:</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a:t>
            </a:r>
            <a:r>
              <a:rPr lang="en-US" sz="2200" dirty="0" err="1">
                <a:solidFill>
                  <a:schemeClr val="accent3">
                    <a:lumMod val="25000"/>
                  </a:schemeClr>
                </a:solidFill>
                <a:latin typeface="Abadi" panose="020B0604020104020204" pitchFamily="34" charset="0"/>
              </a:rPr>
              <a:t>sql</a:t>
            </a:r>
            <a:r>
              <a:rPr lang="en-US" sz="2200" dirty="0">
                <a:solidFill>
                  <a:schemeClr val="accent3">
                    <a:lumMod val="25000"/>
                  </a:schemeClr>
                </a:solidFill>
                <a:latin typeface="Abadi" panose="020B0604020104020204" pitchFamily="34" charset="0"/>
              </a:rPr>
              <a:t> SELECT </a:t>
            </a:r>
            <a:r>
              <a:rPr lang="en-US" sz="2200" dirty="0" err="1">
                <a:solidFill>
                  <a:schemeClr val="accent3">
                    <a:lumMod val="25000"/>
                  </a:schemeClr>
                </a:solidFill>
                <a:latin typeface="Abadi" panose="020B0604020104020204" pitchFamily="34" charset="0"/>
              </a:rPr>
              <a:t>Booster_Version</a:t>
            </a:r>
            <a:r>
              <a:rPr lang="en-US" sz="2200" dirty="0">
                <a:solidFill>
                  <a:schemeClr val="accent3">
                    <a:lumMod val="25000"/>
                  </a:schemeClr>
                </a:solidFill>
                <a:latin typeface="Abadi" panose="020B0604020104020204" pitchFamily="34" charset="0"/>
              </a:rPr>
              <a:t> FROM SPACEXTBL WHERE PAYLOAD_MASS__KG_ = (SELECT MAX(PAYLOAD_MASS__KG_) FROM SPACEXTBL);</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pic>
        <p:nvPicPr>
          <p:cNvPr id="7" name="Picture 6">
            <a:extLst>
              <a:ext uri="{FF2B5EF4-FFF2-40B4-BE49-F238E27FC236}">
                <a16:creationId xmlns:a16="http://schemas.microsoft.com/office/drawing/2014/main" id="{B20075A4-1F36-5518-2440-0477D3E4DE62}"/>
              </a:ext>
            </a:extLst>
          </p:cNvPr>
          <p:cNvPicPr>
            <a:picLocks noChangeAspect="1"/>
          </p:cNvPicPr>
          <p:nvPr/>
        </p:nvPicPr>
        <p:blipFill>
          <a:blip r:embed="rId3"/>
          <a:stretch>
            <a:fillRect/>
          </a:stretch>
        </p:blipFill>
        <p:spPr>
          <a:xfrm>
            <a:off x="8270501" y="1813300"/>
            <a:ext cx="1475559" cy="4303713"/>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6" name="Rectangle 25">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Freeform: Shape 33">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6" name="Rectangle 35">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466722" y="586855"/>
            <a:ext cx="3201366" cy="338749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r">
              <a:spcAft>
                <a:spcPts val="600"/>
              </a:spcAft>
            </a:pPr>
            <a:r>
              <a:rPr lang="en-US" kern="1200">
                <a:solidFill>
                  <a:srgbClr val="FFFFFF"/>
                </a:solidFill>
                <a:latin typeface="+mj-lt"/>
                <a:ea typeface="+mj-ea"/>
                <a:cs typeface="+mj-cs"/>
              </a:rPr>
              <a:t>Executive Summary</a:t>
            </a:r>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4340200" y="431616"/>
            <a:ext cx="7061738" cy="6037398"/>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Bef>
                <a:spcPts val="1400"/>
              </a:spcBef>
              <a:buNone/>
            </a:pPr>
            <a:r>
              <a:rPr lang="en-US" sz="1200" b="1" u="sng" dirty="0">
                <a:solidFill>
                  <a:schemeClr val="tx1"/>
                </a:solidFill>
                <a:latin typeface="+mn-lt"/>
              </a:rPr>
              <a:t>Summary of methodologies</a:t>
            </a:r>
          </a:p>
          <a:p>
            <a:pPr marL="0" indent="0">
              <a:spcBef>
                <a:spcPts val="1400"/>
              </a:spcBef>
              <a:buNone/>
            </a:pPr>
            <a:r>
              <a:rPr lang="en-US" sz="1200" dirty="0">
                <a:solidFill>
                  <a:schemeClr val="tx1"/>
                </a:solidFill>
                <a:latin typeface="+mn-lt"/>
              </a:rPr>
              <a:t>This projects attempts to identify the fac that involves in a successful rocket landing, the methodologies used to determine that where the following</a:t>
            </a:r>
          </a:p>
          <a:p>
            <a:pPr>
              <a:spcBef>
                <a:spcPts val="1400"/>
              </a:spcBef>
              <a:buFont typeface="Arial" panose="020B0604020202020204" pitchFamily="34" charset="0"/>
              <a:buChar char="•"/>
            </a:pPr>
            <a:r>
              <a:rPr lang="en-US" sz="1200" b="1" dirty="0">
                <a:solidFill>
                  <a:schemeClr val="tx1"/>
                </a:solidFill>
                <a:latin typeface="+mn-lt"/>
              </a:rPr>
              <a:t>Collect data </a:t>
            </a:r>
            <a:r>
              <a:rPr lang="en-US" sz="1200" dirty="0">
                <a:solidFill>
                  <a:schemeClr val="tx1"/>
                </a:solidFill>
                <a:latin typeface="+mn-lt"/>
              </a:rPr>
              <a:t>using SpaceX REST API and web scraping techniques to extract Falcon 9 launch records from Wikipedia.</a:t>
            </a:r>
          </a:p>
          <a:p>
            <a:pPr>
              <a:spcBef>
                <a:spcPts val="1400"/>
              </a:spcBef>
              <a:buFont typeface="Arial" panose="020B0604020202020204" pitchFamily="34" charset="0"/>
              <a:buChar char="•"/>
            </a:pPr>
            <a:r>
              <a:rPr lang="en-US" sz="1200" b="1" dirty="0">
                <a:solidFill>
                  <a:schemeClr val="tx1"/>
                </a:solidFill>
                <a:latin typeface="+mn-lt"/>
              </a:rPr>
              <a:t>Wrangle data </a:t>
            </a:r>
            <a:r>
              <a:rPr lang="en-US" sz="1200" dirty="0">
                <a:solidFill>
                  <a:schemeClr val="tx1"/>
                </a:solidFill>
                <a:latin typeface="+mn-lt"/>
              </a:rPr>
              <a:t>to determine the success and fail outcome variables of Stage 1.</a:t>
            </a:r>
          </a:p>
          <a:p>
            <a:pPr>
              <a:spcBef>
                <a:spcPts val="1400"/>
              </a:spcBef>
              <a:buFont typeface="Arial" panose="020B0604020202020204" pitchFamily="34" charset="0"/>
              <a:buChar char="•"/>
            </a:pPr>
            <a:r>
              <a:rPr lang="en-US" sz="1200" b="1" dirty="0">
                <a:solidFill>
                  <a:schemeClr val="tx1"/>
                </a:solidFill>
                <a:latin typeface="+mn-lt"/>
              </a:rPr>
              <a:t>Explore data </a:t>
            </a:r>
            <a:r>
              <a:rPr lang="en-US" sz="1200" dirty="0">
                <a:solidFill>
                  <a:schemeClr val="tx1"/>
                </a:solidFill>
                <a:latin typeface="+mn-lt"/>
              </a:rPr>
              <a:t>visualization techniques using a database to determine what attributes are correlated with successful landings.</a:t>
            </a:r>
          </a:p>
          <a:p>
            <a:pPr>
              <a:spcBef>
                <a:spcPts val="1400"/>
              </a:spcBef>
              <a:buFont typeface="Arial" panose="020B0604020202020204" pitchFamily="34" charset="0"/>
              <a:buChar char="•"/>
            </a:pPr>
            <a:r>
              <a:rPr lang="en-US" sz="1200" b="1" dirty="0">
                <a:solidFill>
                  <a:schemeClr val="tx1"/>
                </a:solidFill>
                <a:latin typeface="+mn-lt"/>
              </a:rPr>
              <a:t>Data Analysis </a:t>
            </a:r>
            <a:r>
              <a:rPr lang="en-US" sz="1200" dirty="0">
                <a:solidFill>
                  <a:schemeClr val="tx1"/>
                </a:solidFill>
                <a:latin typeface="+mn-lt"/>
              </a:rPr>
              <a:t>using graphs based on our findings and attributes correlated.</a:t>
            </a:r>
          </a:p>
          <a:p>
            <a:pPr>
              <a:spcBef>
                <a:spcPts val="1400"/>
              </a:spcBef>
              <a:buFont typeface="Arial" panose="020B0604020202020204" pitchFamily="34" charset="0"/>
              <a:buChar char="•"/>
            </a:pPr>
            <a:r>
              <a:rPr lang="en-US" sz="1200" b="1" dirty="0">
                <a:solidFill>
                  <a:schemeClr val="tx1"/>
                </a:solidFill>
                <a:latin typeface="+mn-lt"/>
              </a:rPr>
              <a:t>Explore</a:t>
            </a:r>
            <a:r>
              <a:rPr lang="en-US" sz="1200" dirty="0">
                <a:solidFill>
                  <a:schemeClr val="tx1"/>
                </a:solidFill>
                <a:latin typeface="+mn-lt"/>
              </a:rPr>
              <a:t> launch sites success rates and proximity using geographical markers.</a:t>
            </a:r>
          </a:p>
          <a:p>
            <a:pPr>
              <a:spcBef>
                <a:spcPts val="1400"/>
              </a:spcBef>
              <a:buFont typeface="Arial" panose="020B0604020202020204" pitchFamily="34" charset="0"/>
              <a:buChar char="•"/>
            </a:pPr>
            <a:r>
              <a:rPr lang="en-US" sz="1200" b="1" dirty="0">
                <a:solidFill>
                  <a:schemeClr val="tx1"/>
                </a:solidFill>
                <a:latin typeface="+mn-lt"/>
              </a:rPr>
              <a:t>Visualize </a:t>
            </a:r>
            <a:r>
              <a:rPr lang="en-US" sz="1200" dirty="0">
                <a:solidFill>
                  <a:schemeClr val="tx1"/>
                </a:solidFill>
                <a:latin typeface="+mn-lt"/>
              </a:rPr>
              <a:t>the launch sites success rates using interactive data visualization techniques.</a:t>
            </a:r>
          </a:p>
          <a:p>
            <a:pPr>
              <a:spcBef>
                <a:spcPts val="1400"/>
              </a:spcBef>
              <a:buFont typeface="Arial" panose="020B0604020202020204" pitchFamily="34" charset="0"/>
              <a:buChar char="•"/>
            </a:pPr>
            <a:r>
              <a:rPr lang="en-US" sz="1200" b="1" dirty="0">
                <a:solidFill>
                  <a:schemeClr val="tx1"/>
                </a:solidFill>
                <a:latin typeface="+mn-lt"/>
              </a:rPr>
              <a:t>Build ML models </a:t>
            </a:r>
            <a:r>
              <a:rPr lang="en-US" sz="1200" dirty="0">
                <a:solidFill>
                  <a:schemeClr val="tx1"/>
                </a:solidFill>
                <a:latin typeface="+mn-lt"/>
              </a:rPr>
              <a:t>to predict the landing outcomes using Log Regression, SVM, Trees and KNN.</a:t>
            </a:r>
          </a:p>
          <a:p>
            <a:pPr marL="0">
              <a:spcBef>
                <a:spcPts val="1400"/>
              </a:spcBef>
              <a:buFont typeface="Arial" panose="020B0604020202020204" pitchFamily="34" charset="0"/>
              <a:buChar char="•"/>
            </a:pPr>
            <a:endParaRPr lang="en-US" sz="1200" dirty="0">
              <a:solidFill>
                <a:schemeClr val="tx1"/>
              </a:solidFill>
              <a:latin typeface="+mn-lt"/>
            </a:endParaRPr>
          </a:p>
          <a:p>
            <a:pPr marL="0" indent="0">
              <a:spcBef>
                <a:spcPts val="1400"/>
              </a:spcBef>
              <a:buNone/>
            </a:pPr>
            <a:r>
              <a:rPr lang="en-US" sz="1200" b="1" u="sng" dirty="0">
                <a:solidFill>
                  <a:schemeClr val="tx1"/>
                </a:solidFill>
                <a:latin typeface="+mn-lt"/>
              </a:rPr>
              <a:t>Summary of all results</a:t>
            </a:r>
          </a:p>
          <a:p>
            <a:pPr>
              <a:spcBef>
                <a:spcPts val="1400"/>
              </a:spcBef>
              <a:buFont typeface="Arial" panose="020B0604020202020204" pitchFamily="34" charset="0"/>
              <a:buChar char="•"/>
            </a:pPr>
            <a:r>
              <a:rPr lang="en-US" sz="1200" dirty="0">
                <a:solidFill>
                  <a:schemeClr val="tx1"/>
                </a:solidFill>
                <a:latin typeface="+mn-lt"/>
              </a:rPr>
              <a:t>The launch success has improved over time.</a:t>
            </a:r>
          </a:p>
          <a:p>
            <a:pPr>
              <a:spcBef>
                <a:spcPts val="1400"/>
              </a:spcBef>
              <a:buFont typeface="Arial" panose="020B0604020202020204" pitchFamily="34" charset="0"/>
              <a:buChar char="•"/>
            </a:pPr>
            <a:r>
              <a:rPr lang="en-US" sz="1200" dirty="0">
                <a:solidFill>
                  <a:schemeClr val="tx1"/>
                </a:solidFill>
                <a:latin typeface="+mn-lt"/>
              </a:rPr>
              <a:t>The payload Mass it’s a key factor to determine the success of a rocket launch.</a:t>
            </a:r>
          </a:p>
          <a:p>
            <a:pPr>
              <a:spcBef>
                <a:spcPts val="1400"/>
              </a:spcBef>
              <a:buFont typeface="Arial" panose="020B0604020202020204" pitchFamily="34" charset="0"/>
              <a:buChar char="•"/>
            </a:pPr>
            <a:r>
              <a:rPr lang="en-US" sz="1200" dirty="0">
                <a:solidFill>
                  <a:schemeClr val="tx1"/>
                </a:solidFill>
                <a:latin typeface="+mn-lt"/>
              </a:rPr>
              <a:t>The KSC LC-39A landing site has the highest success rate.</a:t>
            </a:r>
          </a:p>
          <a:p>
            <a:pPr>
              <a:spcBef>
                <a:spcPts val="1400"/>
              </a:spcBef>
              <a:buFont typeface="Arial" panose="020B0604020202020204" pitchFamily="34" charset="0"/>
              <a:buChar char="•"/>
            </a:pPr>
            <a:r>
              <a:rPr lang="en-US" sz="1200" dirty="0">
                <a:solidFill>
                  <a:schemeClr val="tx1"/>
                </a:solidFill>
                <a:latin typeface="+mn-lt"/>
              </a:rPr>
              <a:t>Orbit ES-L1, GEO, HEO and SSO have a 100% success rate.</a:t>
            </a:r>
          </a:p>
          <a:p>
            <a:pPr>
              <a:spcBef>
                <a:spcPts val="1400"/>
              </a:spcBef>
              <a:buFont typeface="Arial" panose="020B0604020202020204" pitchFamily="34" charset="0"/>
              <a:buChar char="•"/>
            </a:pPr>
            <a:r>
              <a:rPr lang="en-US" sz="1200" dirty="0">
                <a:solidFill>
                  <a:schemeClr val="tx1"/>
                </a:solidFill>
                <a:latin typeface="+mn-lt"/>
              </a:rPr>
              <a:t>Launches sites tend to be close to the coast but far from any civilization.</a:t>
            </a:r>
          </a:p>
        </p:txBody>
      </p:sp>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chemeClr val="tx1">
                    <a:lumMod val="50000"/>
                    <a:lumOff val="50000"/>
                  </a:schemeClr>
                </a:solidFill>
                <a:latin typeface="+mn-lt"/>
              </a:rPr>
              <a:pPr>
                <a:spcAft>
                  <a:spcPts val="600"/>
                </a:spcAft>
              </a:pPr>
              <a:t>3</a:t>
            </a:fld>
            <a:endParaRPr lang="en-US" sz="1100">
              <a:solidFill>
                <a:schemeClr val="tx1">
                  <a:lumMod val="50000"/>
                  <a:lumOff val="50000"/>
                </a:schemeClr>
              </a:solidFill>
              <a:latin typeface="+mn-lt"/>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17299" y="1581785"/>
            <a:ext cx="10363200" cy="1976755"/>
          </a:xfrm>
          <a:prstGeom prst="rect">
            <a:avLst/>
          </a:prstGeom>
        </p:spPr>
        <p:txBody>
          <a:bodyPr lIns="91440" tIns="45720" rIns="91440" bIns="45720" anchor="t">
            <a:normAutofit/>
          </a:bodyPr>
          <a:lstStyle/>
          <a:p>
            <a:pPr>
              <a:lnSpc>
                <a:spcPct val="100000"/>
              </a:lnSpc>
              <a:spcBef>
                <a:spcPts val="1400"/>
              </a:spcBef>
            </a:pPr>
            <a:r>
              <a:rPr lang="en-US" sz="2200" b="1" u="sng" dirty="0">
                <a:solidFill>
                  <a:schemeClr val="accent3">
                    <a:lumMod val="25000"/>
                  </a:schemeClr>
                </a:solidFill>
                <a:latin typeface="Abadi"/>
              </a:rPr>
              <a:t>Query:</a:t>
            </a:r>
          </a:p>
          <a:p>
            <a:pPr marL="0" indent="0">
              <a:lnSpc>
                <a:spcPct val="100000"/>
              </a:lnSpc>
              <a:spcBef>
                <a:spcPts val="1400"/>
              </a:spcBef>
              <a:buNone/>
            </a:pPr>
            <a:r>
              <a:rPr lang="en-US" sz="2200" dirty="0">
                <a:solidFill>
                  <a:schemeClr val="accent3">
                    <a:lumMod val="25000"/>
                  </a:schemeClr>
                </a:solidFill>
                <a:latin typeface="Abadi"/>
              </a:rPr>
              <a:t>%</a:t>
            </a:r>
            <a:r>
              <a:rPr lang="en-US" sz="2200" dirty="0" err="1">
                <a:solidFill>
                  <a:schemeClr val="accent3">
                    <a:lumMod val="25000"/>
                  </a:schemeClr>
                </a:solidFill>
                <a:latin typeface="Abadi"/>
              </a:rPr>
              <a:t>sql</a:t>
            </a:r>
            <a:r>
              <a:rPr lang="en-US" sz="2200" dirty="0">
                <a:solidFill>
                  <a:schemeClr val="accent3">
                    <a:lumMod val="25000"/>
                  </a:schemeClr>
                </a:solidFill>
                <a:latin typeface="Abadi"/>
              </a:rPr>
              <a:t> SELECT </a:t>
            </a:r>
            <a:r>
              <a:rPr lang="en-US" sz="2200" dirty="0" err="1">
                <a:solidFill>
                  <a:schemeClr val="accent3">
                    <a:lumMod val="25000"/>
                  </a:schemeClr>
                </a:solidFill>
                <a:latin typeface="Abadi"/>
              </a:rPr>
              <a:t>substr</a:t>
            </a:r>
            <a:r>
              <a:rPr lang="en-US" sz="2200" dirty="0">
                <a:solidFill>
                  <a:schemeClr val="accent3">
                    <a:lumMod val="25000"/>
                  </a:schemeClr>
                </a:solidFill>
                <a:latin typeface="Abadi"/>
              </a:rPr>
              <a:t>(Date, 6,2) AS MONTH, </a:t>
            </a:r>
            <a:r>
              <a:rPr lang="en-US" sz="2200" dirty="0" err="1">
                <a:solidFill>
                  <a:schemeClr val="accent3">
                    <a:lumMod val="25000"/>
                  </a:schemeClr>
                </a:solidFill>
                <a:latin typeface="Abadi"/>
              </a:rPr>
              <a:t>Landing_outcome</a:t>
            </a:r>
            <a:r>
              <a:rPr lang="en-US" sz="2200" dirty="0">
                <a:solidFill>
                  <a:schemeClr val="accent3">
                    <a:lumMod val="25000"/>
                  </a:schemeClr>
                </a:solidFill>
                <a:latin typeface="Abadi"/>
              </a:rPr>
              <a:t>, </a:t>
            </a:r>
            <a:r>
              <a:rPr lang="en-US" sz="2200" dirty="0" err="1">
                <a:solidFill>
                  <a:schemeClr val="accent3">
                    <a:lumMod val="25000"/>
                  </a:schemeClr>
                </a:solidFill>
                <a:latin typeface="Abadi"/>
              </a:rPr>
              <a:t>Booster_Version</a:t>
            </a:r>
            <a:r>
              <a:rPr lang="en-US" sz="2200" dirty="0">
                <a:solidFill>
                  <a:schemeClr val="accent3">
                    <a:lumMod val="25000"/>
                  </a:schemeClr>
                </a:solidFill>
                <a:latin typeface="Abadi"/>
              </a:rPr>
              <a:t>, LAUNCH_SITE FROM SPACEXTBL WHERE </a:t>
            </a:r>
            <a:r>
              <a:rPr lang="en-US" sz="2200" dirty="0" err="1">
                <a:solidFill>
                  <a:schemeClr val="accent3">
                    <a:lumMod val="25000"/>
                  </a:schemeClr>
                </a:solidFill>
                <a:latin typeface="Abadi"/>
              </a:rPr>
              <a:t>Landing_Outcome</a:t>
            </a:r>
            <a:r>
              <a:rPr lang="en-US" sz="2200" dirty="0">
                <a:solidFill>
                  <a:schemeClr val="accent3">
                    <a:lumMod val="25000"/>
                  </a:schemeClr>
                </a:solidFill>
                <a:latin typeface="Abadi"/>
              </a:rPr>
              <a:t> = "Failure (drone ship)" AND </a:t>
            </a:r>
            <a:r>
              <a:rPr lang="en-US" sz="2200" dirty="0" err="1">
                <a:solidFill>
                  <a:schemeClr val="accent3">
                    <a:lumMod val="25000"/>
                  </a:schemeClr>
                </a:solidFill>
                <a:latin typeface="Abadi"/>
              </a:rPr>
              <a:t>substr</a:t>
            </a:r>
            <a:r>
              <a:rPr lang="en-US" sz="2200" dirty="0">
                <a:solidFill>
                  <a:schemeClr val="accent3">
                    <a:lumMod val="25000"/>
                  </a:schemeClr>
                </a:solidFill>
                <a:latin typeface="Abadi"/>
              </a:rPr>
              <a:t>(Date, 0, 5) = '2015’;</a:t>
            </a: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6B8C44F6-C2D7-05F9-32A8-82088AB393DB}"/>
              </a:ext>
            </a:extLst>
          </p:cNvPr>
          <p:cNvPicPr>
            <a:picLocks noChangeAspect="1"/>
          </p:cNvPicPr>
          <p:nvPr/>
        </p:nvPicPr>
        <p:blipFill>
          <a:blip r:embed="rId3"/>
          <a:stretch>
            <a:fillRect/>
          </a:stretch>
        </p:blipFill>
        <p:spPr>
          <a:xfrm>
            <a:off x="1718210" y="4141571"/>
            <a:ext cx="7961378" cy="1532472"/>
          </a:xfrm>
          <a:prstGeom prst="rect">
            <a:avLst/>
          </a:prstGeom>
        </p:spPr>
      </p:pic>
      <p:sp>
        <p:nvSpPr>
          <p:cNvPr id="8" name="TextBox 7">
            <a:extLst>
              <a:ext uri="{FF2B5EF4-FFF2-40B4-BE49-F238E27FC236}">
                <a16:creationId xmlns:a16="http://schemas.microsoft.com/office/drawing/2014/main" id="{7C037E23-661A-C948-CD31-A0BA57391D11}"/>
              </a:ext>
            </a:extLst>
          </p:cNvPr>
          <p:cNvSpPr txBox="1"/>
          <p:nvPr/>
        </p:nvSpPr>
        <p:spPr>
          <a:xfrm>
            <a:off x="3048000" y="5780880"/>
            <a:ext cx="6096000" cy="646331"/>
          </a:xfrm>
          <a:prstGeom prst="rect">
            <a:avLst/>
          </a:prstGeom>
          <a:noFill/>
        </p:spPr>
        <p:txBody>
          <a:bodyPr wrap="square">
            <a:spAutoFit/>
          </a:bodyPr>
          <a:lstStyle/>
          <a:p>
            <a:pPr algn="ctr">
              <a:lnSpc>
                <a:spcPct val="100000"/>
              </a:lnSpc>
              <a:spcBef>
                <a:spcPts val="1400"/>
              </a:spcBef>
            </a:pPr>
            <a:r>
              <a:rPr lang="en-US" sz="1800" dirty="0">
                <a:solidFill>
                  <a:schemeClr val="accent3">
                    <a:lumMod val="25000"/>
                  </a:schemeClr>
                </a:solidFill>
                <a:latin typeface="Abadi"/>
              </a:rPr>
              <a:t>This query shows failed outcomes, Booster version, Launch Site and the month of the landing in 2015.</a:t>
            </a:r>
          </a:p>
        </p:txBody>
      </p:sp>
    </p:spTree>
    <p:extLst>
      <p:ext uri="{BB962C8B-B14F-4D97-AF65-F5344CB8AC3E}">
        <p14:creationId xmlns:p14="http://schemas.microsoft.com/office/powerpoint/2010/main" val="13984391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04251" y="1674235"/>
            <a:ext cx="5275189" cy="4351338"/>
          </a:xfrm>
          <a:prstGeom prst="rect">
            <a:avLst/>
          </a:prstGeom>
        </p:spPr>
        <p:txBody>
          <a:bodyPr lIns="91440" tIns="45720" rIns="91440" bIns="45720" anchor="t"/>
          <a:lstStyle/>
          <a:p>
            <a:pPr>
              <a:lnSpc>
                <a:spcPct val="100000"/>
              </a:lnSpc>
              <a:spcBef>
                <a:spcPts val="1400"/>
              </a:spcBef>
            </a:pPr>
            <a:r>
              <a:rPr lang="en-US" sz="2200" b="1" u="sng" dirty="0">
                <a:solidFill>
                  <a:schemeClr val="accent3">
                    <a:lumMod val="25000"/>
                  </a:schemeClr>
                </a:solidFill>
                <a:latin typeface="Abadi"/>
              </a:rPr>
              <a:t>Query:</a:t>
            </a:r>
          </a:p>
          <a:p>
            <a:pPr marL="0" indent="0">
              <a:lnSpc>
                <a:spcPct val="100000"/>
              </a:lnSpc>
              <a:spcBef>
                <a:spcPts val="1400"/>
              </a:spcBef>
              <a:buNone/>
            </a:pPr>
            <a:r>
              <a:rPr lang="en-US" sz="2200" dirty="0">
                <a:solidFill>
                  <a:schemeClr val="accent3">
                    <a:lumMod val="25000"/>
                  </a:schemeClr>
                </a:solidFill>
                <a:latin typeface="Abadi"/>
              </a:rPr>
              <a:t>%</a:t>
            </a:r>
            <a:r>
              <a:rPr lang="en-US" sz="2200" dirty="0" err="1">
                <a:solidFill>
                  <a:schemeClr val="accent3">
                    <a:lumMod val="25000"/>
                  </a:schemeClr>
                </a:solidFill>
                <a:latin typeface="Abadi"/>
              </a:rPr>
              <a:t>sql</a:t>
            </a:r>
            <a:r>
              <a:rPr lang="en-US" sz="2200" dirty="0">
                <a:solidFill>
                  <a:schemeClr val="accent3">
                    <a:lumMod val="25000"/>
                  </a:schemeClr>
                </a:solidFill>
                <a:latin typeface="Abadi"/>
              </a:rPr>
              <a:t> SELECT </a:t>
            </a:r>
            <a:r>
              <a:rPr lang="en-US" sz="2200" dirty="0" err="1">
                <a:solidFill>
                  <a:schemeClr val="accent3">
                    <a:lumMod val="25000"/>
                  </a:schemeClr>
                </a:solidFill>
                <a:latin typeface="Abadi"/>
              </a:rPr>
              <a:t>Landing_outcome</a:t>
            </a:r>
            <a:r>
              <a:rPr lang="en-US" sz="2200" dirty="0">
                <a:solidFill>
                  <a:schemeClr val="accent3">
                    <a:lumMod val="25000"/>
                  </a:schemeClr>
                </a:solidFill>
                <a:latin typeface="Abadi"/>
              </a:rPr>
              <a:t>, count(*) AS Outcomes FROM SPACEXTBL WHERE DATE BETWEEN "2010-06-04" and "2017-03-20" GROUP BY </a:t>
            </a:r>
            <a:r>
              <a:rPr lang="en-US" sz="2200" dirty="0" err="1">
                <a:solidFill>
                  <a:schemeClr val="accent3">
                    <a:lumMod val="25000"/>
                  </a:schemeClr>
                </a:solidFill>
                <a:latin typeface="Abadi"/>
              </a:rPr>
              <a:t>Landing_outcome</a:t>
            </a:r>
            <a:r>
              <a:rPr lang="en-US" sz="2200" dirty="0">
                <a:solidFill>
                  <a:schemeClr val="accent3">
                    <a:lumMod val="25000"/>
                  </a:schemeClr>
                </a:solidFill>
                <a:latin typeface="Abadi"/>
              </a:rPr>
              <a:t> Order by Outcomes DESC; </a:t>
            </a:r>
          </a:p>
          <a:p>
            <a:pPr marL="0" indent="0">
              <a:lnSpc>
                <a:spcPct val="100000"/>
              </a:lnSpc>
              <a:spcBef>
                <a:spcPts val="1400"/>
              </a:spcBef>
              <a:buNone/>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3EC6C740-7DA1-58D0-C6B0-C402CA72FF9E}"/>
              </a:ext>
            </a:extLst>
          </p:cNvPr>
          <p:cNvPicPr>
            <a:picLocks noChangeAspect="1"/>
          </p:cNvPicPr>
          <p:nvPr/>
        </p:nvPicPr>
        <p:blipFill>
          <a:blip r:embed="rId3"/>
          <a:stretch>
            <a:fillRect/>
          </a:stretch>
        </p:blipFill>
        <p:spPr>
          <a:xfrm>
            <a:off x="6512562" y="2014355"/>
            <a:ext cx="3551711" cy="3671097"/>
          </a:xfrm>
          <a:prstGeom prst="rect">
            <a:avLst/>
          </a:prstGeom>
        </p:spPr>
      </p:pic>
      <p:sp>
        <p:nvSpPr>
          <p:cNvPr id="8" name="TextBox 7">
            <a:extLst>
              <a:ext uri="{FF2B5EF4-FFF2-40B4-BE49-F238E27FC236}">
                <a16:creationId xmlns:a16="http://schemas.microsoft.com/office/drawing/2014/main" id="{B6F95640-8BD0-428C-459E-F155E2F39153}"/>
              </a:ext>
            </a:extLst>
          </p:cNvPr>
          <p:cNvSpPr txBox="1"/>
          <p:nvPr/>
        </p:nvSpPr>
        <p:spPr>
          <a:xfrm>
            <a:off x="5128260" y="5780880"/>
            <a:ext cx="6096000" cy="646331"/>
          </a:xfrm>
          <a:prstGeom prst="rect">
            <a:avLst/>
          </a:prstGeom>
          <a:noFill/>
        </p:spPr>
        <p:txBody>
          <a:bodyPr wrap="square">
            <a:spAutoFit/>
          </a:bodyPr>
          <a:lstStyle/>
          <a:p>
            <a:pPr algn="ctr">
              <a:lnSpc>
                <a:spcPct val="100000"/>
              </a:lnSpc>
              <a:spcBef>
                <a:spcPts val="1400"/>
              </a:spcBef>
            </a:pPr>
            <a:r>
              <a:rPr lang="en-US" sz="1800" dirty="0">
                <a:solidFill>
                  <a:schemeClr val="accent3">
                    <a:lumMod val="25000"/>
                  </a:schemeClr>
                </a:solidFill>
                <a:latin typeface="Abadi"/>
              </a:rPr>
              <a:t>Count of landing outcomes between 2010-06-04 and 2017-03-20, in descending order</a:t>
            </a:r>
          </a:p>
        </p:txBody>
      </p:sp>
    </p:spTree>
    <p:extLst>
      <p:ext uri="{BB962C8B-B14F-4D97-AF65-F5344CB8AC3E}">
        <p14:creationId xmlns:p14="http://schemas.microsoft.com/office/powerpoint/2010/main" val="397516842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33</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8" y="1948085"/>
            <a:ext cx="3355628" cy="4077603"/>
          </a:xfrm>
          <a:prstGeom prst="rect">
            <a:avLst/>
          </a:prstGeom>
        </p:spPr>
        <p:txBody>
          <a:bodyPr lIns="91440" tIns="45720" rIns="91440" bIns="45720" anchor="t">
            <a:normAutofit/>
          </a:bodyPr>
          <a:lstStyle/>
          <a:p>
            <a:pPr marL="0" indent="0">
              <a:buNone/>
            </a:pPr>
            <a:r>
              <a:rPr lang="en-CA" b="1" u="sng" dirty="0"/>
              <a:t>California, USA</a:t>
            </a:r>
          </a:p>
          <a:p>
            <a:pPr marL="514350" indent="-514350">
              <a:buFont typeface="+mj-lt"/>
              <a:buAutoNum type="arabicPeriod"/>
            </a:pPr>
            <a:r>
              <a:rPr lang="en-CA" dirty="0"/>
              <a:t>VAFB SLC-4E</a:t>
            </a:r>
          </a:p>
          <a:p>
            <a:pPr marL="0" indent="0">
              <a:buNone/>
            </a:pPr>
            <a:endParaRPr lang="en-CA" dirty="0"/>
          </a:p>
          <a:p>
            <a:pPr marL="0" indent="0">
              <a:buNone/>
            </a:pPr>
            <a:r>
              <a:rPr lang="en-CA" b="1" u="sng" dirty="0"/>
              <a:t>Florida, USA</a:t>
            </a:r>
          </a:p>
          <a:p>
            <a:pPr marL="514350" indent="-514350">
              <a:buFont typeface="+mj-lt"/>
              <a:buAutoNum type="arabicPeriod"/>
            </a:pPr>
            <a:r>
              <a:rPr lang="en-CA" dirty="0"/>
              <a:t>KSC LC-39A</a:t>
            </a:r>
          </a:p>
          <a:p>
            <a:pPr marL="514350" indent="-514350">
              <a:buFont typeface="+mj-lt"/>
              <a:buAutoNum type="arabicPeriod"/>
            </a:pPr>
            <a:r>
              <a:rPr lang="en-CA" dirty="0"/>
              <a:t>CCAFS LC-40</a:t>
            </a:r>
          </a:p>
          <a:p>
            <a:pPr marL="514350" indent="-514350">
              <a:buFont typeface="+mj-lt"/>
              <a:buAutoNum type="arabicPeriod"/>
            </a:pPr>
            <a:r>
              <a:rPr lang="en-CA" dirty="0"/>
              <a:t>CCAFS SLC-40</a:t>
            </a:r>
          </a:p>
          <a:p>
            <a:pPr marL="0" indent="0">
              <a:buNone/>
            </a:pPr>
            <a:r>
              <a:rPr lang="en-CA" dirty="0"/>
              <a:t> </a:t>
            </a:r>
            <a:endParaRPr lang="en-US"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942372" y="524531"/>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Sites Locations</a:t>
            </a:r>
          </a:p>
        </p:txBody>
      </p:sp>
      <p:pic>
        <p:nvPicPr>
          <p:cNvPr id="8" name="Picture 7">
            <a:extLst>
              <a:ext uri="{FF2B5EF4-FFF2-40B4-BE49-F238E27FC236}">
                <a16:creationId xmlns:a16="http://schemas.microsoft.com/office/drawing/2014/main" id="{86BD524F-4E5A-FB80-D5F9-C5B3EAE0CEE9}"/>
              </a:ext>
            </a:extLst>
          </p:cNvPr>
          <p:cNvPicPr>
            <a:picLocks noChangeAspect="1"/>
          </p:cNvPicPr>
          <p:nvPr/>
        </p:nvPicPr>
        <p:blipFill>
          <a:blip r:embed="rId3"/>
          <a:stretch>
            <a:fillRect/>
          </a:stretch>
        </p:blipFill>
        <p:spPr>
          <a:xfrm>
            <a:off x="3694358" y="1948085"/>
            <a:ext cx="7763614" cy="3941528"/>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34</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564543" y="1679010"/>
            <a:ext cx="4978707" cy="4351338"/>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At each launch site I add markers for each launch site.</a:t>
            </a: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r>
              <a:rPr lang="en-US" sz="2200" dirty="0">
                <a:solidFill>
                  <a:srgbClr val="00B050"/>
                </a:solidFill>
                <a:latin typeface="Abadi"/>
              </a:rPr>
              <a:t>Green </a:t>
            </a:r>
            <a:r>
              <a:rPr lang="en-US" sz="2200" dirty="0">
                <a:solidFill>
                  <a:schemeClr val="accent3">
                    <a:lumMod val="25000"/>
                  </a:schemeClr>
                </a:solidFill>
                <a:latin typeface="Abadi"/>
              </a:rPr>
              <a:t>markers for successful launches</a:t>
            </a:r>
          </a:p>
          <a:p>
            <a:pPr>
              <a:lnSpc>
                <a:spcPct val="100000"/>
              </a:lnSpc>
              <a:spcBef>
                <a:spcPts val="1400"/>
              </a:spcBef>
            </a:pPr>
            <a:r>
              <a:rPr lang="en-US" sz="2200" dirty="0">
                <a:solidFill>
                  <a:srgbClr val="C00000"/>
                </a:solidFill>
                <a:latin typeface="Abadi"/>
              </a:rPr>
              <a:t>Red</a:t>
            </a:r>
            <a:r>
              <a:rPr lang="en-US" sz="2200" dirty="0">
                <a:solidFill>
                  <a:schemeClr val="accent3">
                    <a:lumMod val="25000"/>
                  </a:schemeClr>
                </a:solidFill>
                <a:latin typeface="Abadi"/>
              </a:rPr>
              <a:t> markers for unsuccessful launches</a:t>
            </a:r>
          </a:p>
          <a:p>
            <a:pPr>
              <a:lnSpc>
                <a:spcPct val="100000"/>
              </a:lnSpc>
              <a:spcBef>
                <a:spcPts val="1400"/>
              </a:spcBef>
            </a:pPr>
            <a:endParaRPr lang="en-US" sz="2200" dirty="0">
              <a:solidFill>
                <a:schemeClr val="accent3">
                  <a:lumMod val="25000"/>
                </a:schemeClr>
              </a:solidFill>
              <a:latin typeface="Abadi"/>
            </a:endParaRPr>
          </a:p>
          <a:p>
            <a:pPr marL="0" indent="0">
              <a:lnSpc>
                <a:spcPct val="100000"/>
              </a:lnSpc>
              <a:spcBef>
                <a:spcPts val="1400"/>
              </a:spcBef>
              <a:buNone/>
            </a:pPr>
            <a:r>
              <a:rPr lang="en-US" sz="2200" dirty="0">
                <a:solidFill>
                  <a:schemeClr val="accent3">
                    <a:lumMod val="25000"/>
                  </a:schemeClr>
                </a:solidFill>
                <a:latin typeface="Abadi"/>
              </a:rPr>
              <a:t>The Launch Site CCAFS SLC-40 has a 3/7 success rate (42.9%).</a:t>
            </a:r>
          </a:p>
          <a:p>
            <a:pPr marL="0" indent="0">
              <a:spcBef>
                <a:spcPts val="1400"/>
              </a:spcBef>
              <a:buNone/>
            </a:pPr>
            <a:endParaRPr lang="en-US" dirty="0">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Outcomes per launch site</a:t>
            </a:r>
          </a:p>
        </p:txBody>
      </p:sp>
      <p:pic>
        <p:nvPicPr>
          <p:cNvPr id="4" name="Picture 3">
            <a:extLst>
              <a:ext uri="{FF2B5EF4-FFF2-40B4-BE49-F238E27FC236}">
                <a16:creationId xmlns:a16="http://schemas.microsoft.com/office/drawing/2014/main" id="{3F4718F0-84DC-AEDB-62AA-F393B5A62B10}"/>
              </a:ext>
            </a:extLst>
          </p:cNvPr>
          <p:cNvPicPr>
            <a:picLocks noChangeAspect="1"/>
          </p:cNvPicPr>
          <p:nvPr/>
        </p:nvPicPr>
        <p:blipFill>
          <a:blip r:embed="rId3"/>
          <a:stretch>
            <a:fillRect/>
          </a:stretch>
        </p:blipFill>
        <p:spPr>
          <a:xfrm>
            <a:off x="6368938" y="1674234"/>
            <a:ext cx="4691667" cy="4351339"/>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904051" y="1450524"/>
            <a:ext cx="6548935" cy="2235853"/>
          </a:xfrm>
          <a:prstGeom prst="rect">
            <a:avLst/>
          </a:prstGeom>
        </p:spPr>
        <p:txBody>
          <a:bodyPr lIns="91440" tIns="45720" rIns="91440" bIns="45720" anchor="t">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0.58 km for the nearest railway</a:t>
            </a:r>
          </a:p>
          <a:p>
            <a:pPr>
              <a:lnSpc>
                <a:spcPct val="100000"/>
              </a:lnSpc>
              <a:spcBef>
                <a:spcPts val="1400"/>
              </a:spcBef>
            </a:pPr>
            <a:r>
              <a:rPr lang="en-CA" sz="2200" dirty="0">
                <a:solidFill>
                  <a:schemeClr val="accent3">
                    <a:lumMod val="25000"/>
                  </a:schemeClr>
                </a:solidFill>
                <a:latin typeface="Abadi" panose="020B0604020104020204" pitchFamily="34" charset="0"/>
              </a:rPr>
              <a:t>0.86 km to the nearest coastline</a:t>
            </a:r>
          </a:p>
          <a:p>
            <a:pPr>
              <a:lnSpc>
                <a:spcPct val="100000"/>
              </a:lnSpc>
              <a:spcBef>
                <a:spcPts val="1400"/>
              </a:spcBef>
            </a:pPr>
            <a:r>
              <a:rPr lang="en-CA" sz="2200" dirty="0">
                <a:solidFill>
                  <a:schemeClr val="accent3">
                    <a:lumMod val="25000"/>
                  </a:schemeClr>
                </a:solidFill>
                <a:latin typeface="Abadi" panose="020B0604020104020204" pitchFamily="34" charset="0"/>
              </a:rPr>
              <a:t>0.99 km for the nearest roadway</a:t>
            </a:r>
          </a:p>
          <a:p>
            <a:pPr>
              <a:lnSpc>
                <a:spcPct val="100000"/>
              </a:lnSpc>
              <a:spcBef>
                <a:spcPts val="1400"/>
              </a:spcBef>
            </a:pPr>
            <a:r>
              <a:rPr lang="en-CA" sz="2200" dirty="0">
                <a:solidFill>
                  <a:schemeClr val="accent3">
                    <a:lumMod val="25000"/>
                  </a:schemeClr>
                </a:solidFill>
                <a:latin typeface="Abadi" panose="020B0604020104020204" pitchFamily="34" charset="0"/>
              </a:rPr>
              <a:t>19.71 km for the nearest city (Cape Canaveral)</a:t>
            </a:r>
          </a:p>
          <a:p>
            <a:pPr>
              <a:lnSpc>
                <a:spcPct val="100000"/>
              </a:lnSpc>
              <a:spcBef>
                <a:spcPts val="1400"/>
              </a:spcBef>
            </a:pPr>
            <a:endParaRPr lang="en-CA" sz="2200" dirty="0">
              <a:solidFill>
                <a:schemeClr val="accent3">
                  <a:lumMod val="25000"/>
                </a:schemeClr>
              </a:solidFill>
              <a:latin typeface="Abadi" panose="020B0604020104020204" pitchFamily="34" charset="0"/>
            </a:endParaRPr>
          </a:p>
          <a:p>
            <a:pPr>
              <a:lnSpc>
                <a:spcPct val="100000"/>
              </a:lnSpc>
              <a:spcBef>
                <a:spcPts val="1400"/>
              </a:spcBef>
            </a:pPr>
            <a:endParaRPr lang="en-CA"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Distance to Proximities for CCAFS SLC-40</a:t>
            </a:r>
          </a:p>
        </p:txBody>
      </p:sp>
      <p:pic>
        <p:nvPicPr>
          <p:cNvPr id="4" name="Picture 3">
            <a:extLst>
              <a:ext uri="{FF2B5EF4-FFF2-40B4-BE49-F238E27FC236}">
                <a16:creationId xmlns:a16="http://schemas.microsoft.com/office/drawing/2014/main" id="{68F6849D-DA3C-B419-FF9A-CE5B4A97FF3F}"/>
              </a:ext>
            </a:extLst>
          </p:cNvPr>
          <p:cNvPicPr>
            <a:picLocks noChangeAspect="1"/>
          </p:cNvPicPr>
          <p:nvPr/>
        </p:nvPicPr>
        <p:blipFill>
          <a:blip r:embed="rId3"/>
          <a:stretch>
            <a:fillRect/>
          </a:stretch>
        </p:blipFill>
        <p:spPr>
          <a:xfrm>
            <a:off x="2427862" y="3914098"/>
            <a:ext cx="2775139" cy="2630600"/>
          </a:xfrm>
          <a:prstGeom prst="rect">
            <a:avLst/>
          </a:prstGeom>
        </p:spPr>
      </p:pic>
      <p:pic>
        <p:nvPicPr>
          <p:cNvPr id="7" name="Picture 6">
            <a:extLst>
              <a:ext uri="{FF2B5EF4-FFF2-40B4-BE49-F238E27FC236}">
                <a16:creationId xmlns:a16="http://schemas.microsoft.com/office/drawing/2014/main" id="{CEFE32B7-49A6-BA7E-C1C4-A3BB045A890D}"/>
              </a:ext>
            </a:extLst>
          </p:cNvPr>
          <p:cNvPicPr>
            <a:picLocks noChangeAspect="1"/>
          </p:cNvPicPr>
          <p:nvPr/>
        </p:nvPicPr>
        <p:blipFill>
          <a:blip r:embed="rId4"/>
          <a:stretch>
            <a:fillRect/>
          </a:stretch>
        </p:blipFill>
        <p:spPr>
          <a:xfrm>
            <a:off x="7725029" y="1543141"/>
            <a:ext cx="2283624" cy="5001557"/>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681222" y="1713570"/>
            <a:ext cx="6548935" cy="4424183"/>
          </a:xfrm>
          <a:prstGeom prst="rect">
            <a:avLst/>
          </a:prstGeom>
        </p:spPr>
        <p:txBody>
          <a:bodyPr lIns="91440" tIns="45720" rIns="91440" bIns="45720" anchor="t">
            <a:normAutofit/>
          </a:bodyPr>
          <a:lstStyle/>
          <a:p>
            <a:pPr marL="0" indent="0">
              <a:lnSpc>
                <a:spcPct val="100000"/>
              </a:lnSpc>
              <a:spcBef>
                <a:spcPts val="1400"/>
              </a:spcBef>
              <a:buNone/>
            </a:pPr>
            <a:r>
              <a:rPr lang="en-CA" sz="2200" dirty="0">
                <a:solidFill>
                  <a:schemeClr val="accent3">
                    <a:lumMod val="25000"/>
                  </a:schemeClr>
                </a:solidFill>
                <a:latin typeface="Abadi" panose="020B0604020104020204" pitchFamily="34" charset="0"/>
              </a:rPr>
              <a:t>Having Launch sites close to:</a:t>
            </a:r>
          </a:p>
          <a:p>
            <a:pPr>
              <a:lnSpc>
                <a:spcPct val="100000"/>
              </a:lnSpc>
              <a:spcBef>
                <a:spcPts val="1400"/>
              </a:spcBef>
            </a:pPr>
            <a:r>
              <a:rPr lang="en-CA" sz="2200" dirty="0">
                <a:solidFill>
                  <a:schemeClr val="accent3">
                    <a:lumMod val="25000"/>
                  </a:schemeClr>
                </a:solidFill>
                <a:latin typeface="Abadi" panose="020B0604020104020204" pitchFamily="34" charset="0"/>
              </a:rPr>
              <a:t>Coast: Helps ensure that failed launches don’t fall next to people or property</a:t>
            </a:r>
          </a:p>
          <a:p>
            <a:pPr>
              <a:lnSpc>
                <a:spcPct val="100000"/>
              </a:lnSpc>
              <a:spcBef>
                <a:spcPts val="1400"/>
              </a:spcBef>
            </a:pPr>
            <a:r>
              <a:rPr lang="en-CA" sz="2200" dirty="0">
                <a:solidFill>
                  <a:schemeClr val="accent3">
                    <a:lumMod val="25000"/>
                  </a:schemeClr>
                </a:solidFill>
                <a:latin typeface="Abadi" panose="020B0604020104020204" pitchFamily="34" charset="0"/>
              </a:rPr>
              <a:t>Transportation/Infrastructure: Helps bring workers, material and the necessary things to be able to launch rockets.</a:t>
            </a:r>
          </a:p>
          <a:p>
            <a:pPr>
              <a:lnSpc>
                <a:spcPct val="100000"/>
              </a:lnSpc>
              <a:spcBef>
                <a:spcPts val="1400"/>
              </a:spcBef>
            </a:pPr>
            <a:r>
              <a:rPr lang="en-CA" sz="2200" dirty="0">
                <a:solidFill>
                  <a:schemeClr val="accent3">
                    <a:lumMod val="25000"/>
                  </a:schemeClr>
                </a:solidFill>
                <a:latin typeface="Abadi" panose="020B0604020104020204" pitchFamily="34" charset="0"/>
              </a:rPr>
              <a:t>Safety: Needs to be an exclusion zone around the launch sites to keep unauthorized people away and to keep people safe from unsuccessful landing</a:t>
            </a:r>
          </a:p>
          <a:p>
            <a:pPr>
              <a:lnSpc>
                <a:spcPct val="100000"/>
              </a:lnSpc>
              <a:spcBef>
                <a:spcPts val="1400"/>
              </a:spcBef>
            </a:pPr>
            <a:endParaRPr lang="en-CA"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Distance to Proximities for CCAFS SLC-40</a:t>
            </a:r>
          </a:p>
        </p:txBody>
      </p:sp>
      <p:pic>
        <p:nvPicPr>
          <p:cNvPr id="7" name="Picture 6">
            <a:extLst>
              <a:ext uri="{FF2B5EF4-FFF2-40B4-BE49-F238E27FC236}">
                <a16:creationId xmlns:a16="http://schemas.microsoft.com/office/drawing/2014/main" id="{CEFE32B7-49A6-BA7E-C1C4-A3BB045A890D}"/>
              </a:ext>
            </a:extLst>
          </p:cNvPr>
          <p:cNvPicPr>
            <a:picLocks noChangeAspect="1"/>
          </p:cNvPicPr>
          <p:nvPr/>
        </p:nvPicPr>
        <p:blipFill>
          <a:blip r:embed="rId3"/>
          <a:stretch>
            <a:fillRect/>
          </a:stretch>
        </p:blipFill>
        <p:spPr>
          <a:xfrm>
            <a:off x="7725029" y="1543141"/>
            <a:ext cx="2283624" cy="5001557"/>
          </a:xfrm>
          <a:prstGeom prst="rect">
            <a:avLst/>
          </a:prstGeom>
        </p:spPr>
      </p:pic>
    </p:spTree>
    <p:extLst>
      <p:ext uri="{BB962C8B-B14F-4D97-AF65-F5344CB8AC3E}">
        <p14:creationId xmlns:p14="http://schemas.microsoft.com/office/powerpoint/2010/main" val="252785723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638827" y="1579704"/>
            <a:ext cx="9745663" cy="1630047"/>
          </a:xfrm>
          <a:prstGeom prst="rect">
            <a:avLst/>
          </a:prstGeom>
        </p:spPr>
        <p:txBody>
          <a:bodyPr lIns="91440" tIns="45720" rIns="91440" bIns="45720" anchor="t">
            <a:normAutofit fontScale="92500"/>
          </a:bodyPr>
          <a:lstStyle/>
          <a:p>
            <a:pPr>
              <a:lnSpc>
                <a:spcPct val="100000"/>
              </a:lnSpc>
              <a:spcBef>
                <a:spcPts val="1400"/>
              </a:spcBef>
            </a:pPr>
            <a:r>
              <a:rPr lang="en-CA" sz="2200" dirty="0">
                <a:solidFill>
                  <a:schemeClr val="accent3">
                    <a:lumMod val="25000"/>
                  </a:schemeClr>
                </a:solidFill>
                <a:latin typeface="Abadi" panose="020B0604020104020204" pitchFamily="34" charset="0"/>
              </a:rPr>
              <a:t>The dropdown menu allows the user to select one or all launch sites</a:t>
            </a:r>
          </a:p>
          <a:p>
            <a:pPr>
              <a:lnSpc>
                <a:spcPct val="100000"/>
              </a:lnSpc>
              <a:spcBef>
                <a:spcPts val="1400"/>
              </a:spcBef>
            </a:pPr>
            <a:r>
              <a:rPr lang="en-CA" sz="2200" dirty="0">
                <a:solidFill>
                  <a:schemeClr val="accent3">
                    <a:lumMod val="25000"/>
                  </a:schemeClr>
                </a:solidFill>
                <a:latin typeface="Abadi" panose="020B0604020104020204" pitchFamily="34" charset="0"/>
              </a:rPr>
              <a:t>The pie chart displays the distribution of Successful Launches by sites</a:t>
            </a:r>
          </a:p>
          <a:p>
            <a:pPr>
              <a:lnSpc>
                <a:spcPct val="100000"/>
              </a:lnSpc>
              <a:spcBef>
                <a:spcPts val="1400"/>
              </a:spcBef>
            </a:pPr>
            <a:r>
              <a:rPr lang="en-CA" sz="2200" dirty="0">
                <a:solidFill>
                  <a:schemeClr val="accent3">
                    <a:lumMod val="25000"/>
                  </a:schemeClr>
                </a:solidFill>
                <a:latin typeface="Abadi" panose="020B0604020104020204" pitchFamily="34" charset="0"/>
              </a:rPr>
              <a:t>The KSC LC-39A has the highest success launches amongst launch sites (41.2%)</a:t>
            </a: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CA" dirty="0">
                <a:solidFill>
                  <a:srgbClr val="0B49CB"/>
                </a:solidFill>
                <a:latin typeface="Abadi"/>
              </a:rPr>
              <a:t>Launch Success by Site</a:t>
            </a:r>
            <a:endParaRPr lang="en-US" dirty="0">
              <a:solidFill>
                <a:srgbClr val="0B49CB"/>
              </a:solidFill>
              <a:latin typeface="Abadi"/>
            </a:endParaRPr>
          </a:p>
        </p:txBody>
      </p:sp>
      <p:pic>
        <p:nvPicPr>
          <p:cNvPr id="4" name="Picture 3">
            <a:extLst>
              <a:ext uri="{FF2B5EF4-FFF2-40B4-BE49-F238E27FC236}">
                <a16:creationId xmlns:a16="http://schemas.microsoft.com/office/drawing/2014/main" id="{7038C7CA-CEFF-ABDF-F3E3-B4F7E6A54E6A}"/>
              </a:ext>
            </a:extLst>
          </p:cNvPr>
          <p:cNvPicPr>
            <a:picLocks noChangeAspect="1"/>
          </p:cNvPicPr>
          <p:nvPr/>
        </p:nvPicPr>
        <p:blipFill>
          <a:blip r:embed="rId3"/>
          <a:stretch>
            <a:fillRect/>
          </a:stretch>
        </p:blipFill>
        <p:spPr>
          <a:xfrm>
            <a:off x="1013460" y="3262667"/>
            <a:ext cx="9223224" cy="2976251"/>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51754" y="1466013"/>
            <a:ext cx="10552113" cy="1683075"/>
          </a:xfrm>
          <a:prstGeom prst="rect">
            <a:avLst/>
          </a:prstGeom>
        </p:spPr>
        <p:txBody>
          <a:bodyPr lIns="91440" tIns="45720" rIns="91440" bIns="45720" anchor="t">
            <a:normAutofit/>
          </a:bodyPr>
          <a:lstStyle/>
          <a:p>
            <a:pPr marL="0" indent="0">
              <a:buNone/>
            </a:pPr>
            <a:r>
              <a:rPr lang="en-CA" sz="2400" dirty="0"/>
              <a:t>The pie chart is represented by 2 colors, the blue part (1) represents the successful landings and the red part (0) represent the unsuccessful landings. KSC LC-39A had a 76.9% of successful landing rate</a:t>
            </a:r>
            <a:endParaRPr lang="en-US" sz="2400" dirty="0"/>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KSC LC-39A</a:t>
            </a:r>
          </a:p>
        </p:txBody>
      </p:sp>
      <p:pic>
        <p:nvPicPr>
          <p:cNvPr id="7" name="Picture 6">
            <a:extLst>
              <a:ext uri="{FF2B5EF4-FFF2-40B4-BE49-F238E27FC236}">
                <a16:creationId xmlns:a16="http://schemas.microsoft.com/office/drawing/2014/main" id="{E694F301-659D-F983-5311-D6FFBEC947DF}"/>
              </a:ext>
            </a:extLst>
          </p:cNvPr>
          <p:cNvPicPr>
            <a:picLocks noChangeAspect="1"/>
          </p:cNvPicPr>
          <p:nvPr/>
        </p:nvPicPr>
        <p:blipFill>
          <a:blip r:embed="rId3"/>
          <a:stretch>
            <a:fillRect/>
          </a:stretch>
        </p:blipFill>
        <p:spPr>
          <a:xfrm>
            <a:off x="888133" y="2997423"/>
            <a:ext cx="10101942" cy="3179816"/>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1371599" y="294538"/>
            <a:ext cx="9895951" cy="103366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a:solidFill>
                  <a:srgbClr val="FFFFFF"/>
                </a:solidFill>
                <a:latin typeface="+mj-lt"/>
                <a:ea typeface="+mj-ea"/>
                <a:cs typeface="+mj-cs"/>
              </a:rPr>
              <a:t>Introduction</a:t>
            </a: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534020" y="1785407"/>
            <a:ext cx="10636280" cy="5127224"/>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Bef>
                <a:spcPts val="1400"/>
              </a:spcBef>
              <a:buNone/>
            </a:pPr>
            <a:r>
              <a:rPr lang="en-US" sz="1600" b="1" u="sng" dirty="0">
                <a:solidFill>
                  <a:schemeClr val="tx1"/>
                </a:solidFill>
                <a:latin typeface="+mn-lt"/>
              </a:rPr>
              <a:t>Project background and context</a:t>
            </a:r>
          </a:p>
          <a:p>
            <a:pPr marL="0">
              <a:spcBef>
                <a:spcPts val="1400"/>
              </a:spcBef>
              <a:buFont typeface="Arial" panose="020B0604020202020204" pitchFamily="34" charset="0"/>
              <a:buChar char="•"/>
            </a:pPr>
            <a:r>
              <a:rPr lang="en-US" sz="1600" dirty="0">
                <a:solidFill>
                  <a:schemeClr val="tx1"/>
                </a:solidFill>
                <a:latin typeface="+mn-lt"/>
              </a:rPr>
              <a:t>The commercial space industry is booming, and companies like Virgin Galactic, Rocket Lab, Blue Origin and SpaceX offers various space services. SpaceX is the most popular out of the space services providers. In particular, they have been providing relatively inexpensive rocket launches by reusing their first stage of their Falcon 9 rockets.</a:t>
            </a:r>
          </a:p>
          <a:p>
            <a:pPr marL="0">
              <a:spcBef>
                <a:spcPts val="1400"/>
              </a:spcBef>
              <a:buFont typeface="Arial" panose="020B0604020202020204" pitchFamily="34" charset="0"/>
              <a:buChar char="•"/>
            </a:pPr>
            <a:r>
              <a:rPr lang="en-US" sz="1600" dirty="0">
                <a:solidFill>
                  <a:schemeClr val="tx1"/>
                </a:solidFill>
                <a:latin typeface="+mn-lt"/>
              </a:rPr>
              <a:t>SpaceX launches have a cost of approximately $62 Million dollars each, compared to its competitors that offer the same service for $165 Million dollars each or even more. The ability to reuse the first stage is a key factor in SpaceX cost savings and popularity among its competitors.</a:t>
            </a:r>
          </a:p>
          <a:p>
            <a:pPr>
              <a:spcBef>
                <a:spcPts val="1400"/>
              </a:spcBef>
              <a:buFont typeface="Arial" panose="020B0604020202020204" pitchFamily="34" charset="0"/>
              <a:buChar char="•"/>
            </a:pPr>
            <a:endParaRPr lang="en-US" sz="1600" dirty="0">
              <a:solidFill>
                <a:schemeClr val="tx1"/>
              </a:solidFill>
              <a:latin typeface="+mn-lt"/>
            </a:endParaRPr>
          </a:p>
          <a:p>
            <a:pPr marL="0" indent="0">
              <a:spcBef>
                <a:spcPts val="1400"/>
              </a:spcBef>
              <a:buNone/>
            </a:pPr>
            <a:r>
              <a:rPr lang="en-US" sz="1600" b="1" u="sng" dirty="0">
                <a:solidFill>
                  <a:schemeClr val="tx1"/>
                </a:solidFill>
                <a:latin typeface="+mn-lt"/>
              </a:rPr>
              <a:t>Problems you want to find answers</a:t>
            </a:r>
          </a:p>
          <a:p>
            <a:pPr>
              <a:spcBef>
                <a:spcPts val="1400"/>
              </a:spcBef>
              <a:buFont typeface="Arial" panose="020B0604020202020204" pitchFamily="34" charset="0"/>
              <a:buChar char="•"/>
            </a:pPr>
            <a:r>
              <a:rPr lang="en-US" sz="1600" dirty="0">
                <a:solidFill>
                  <a:schemeClr val="tx1"/>
                </a:solidFill>
                <a:latin typeface="+mn-lt"/>
              </a:rPr>
              <a:t>Using the payload mass, launch site, num of flights, and orbits to determine the success of landing the first stage</a:t>
            </a:r>
          </a:p>
          <a:p>
            <a:pPr>
              <a:spcBef>
                <a:spcPts val="1400"/>
              </a:spcBef>
              <a:buFont typeface="Arial" panose="020B0604020202020204" pitchFamily="34" charset="0"/>
              <a:buChar char="•"/>
            </a:pPr>
            <a:r>
              <a:rPr lang="en-US" sz="1600" dirty="0">
                <a:solidFill>
                  <a:schemeClr val="tx1"/>
                </a:solidFill>
                <a:latin typeface="+mn-lt"/>
              </a:rPr>
              <a:t>Determine the cost of each launch of SpaceX based on whether the first stage is reused or not.</a:t>
            </a:r>
          </a:p>
          <a:p>
            <a:pPr>
              <a:spcBef>
                <a:spcPts val="1400"/>
              </a:spcBef>
              <a:buFont typeface="Arial" panose="020B0604020202020204" pitchFamily="34" charset="0"/>
              <a:buChar char="•"/>
            </a:pPr>
            <a:r>
              <a:rPr lang="en-US" sz="1600" dirty="0">
                <a:solidFill>
                  <a:schemeClr val="tx1"/>
                </a:solidFill>
                <a:latin typeface="+mn-lt"/>
              </a:rPr>
              <a:t>Develop ML models to predict if the first stage is going to be able to be reused for a given launch</a:t>
            </a:r>
          </a:p>
          <a:p>
            <a:pPr>
              <a:spcBef>
                <a:spcPts val="1400"/>
              </a:spcBef>
              <a:buFont typeface="Arial" panose="020B0604020202020204" pitchFamily="34" charset="0"/>
              <a:buChar char="•"/>
            </a:pPr>
            <a:r>
              <a:rPr lang="en-US" sz="1600" dirty="0">
                <a:solidFill>
                  <a:schemeClr val="tx1"/>
                </a:solidFill>
                <a:latin typeface="+mn-lt"/>
              </a:rPr>
              <a:t>Create visualization to show the findings found related to SpaceX launch costs.</a:t>
            </a:r>
          </a:p>
          <a:p>
            <a:pPr marL="0">
              <a:spcBef>
                <a:spcPts val="1400"/>
              </a:spcBef>
              <a:buFont typeface="Arial" panose="020B0604020202020204" pitchFamily="34" charset="0"/>
              <a:buChar char="•"/>
            </a:pPr>
            <a:endParaRPr lang="en-US" sz="1100" dirty="0">
              <a:solidFill>
                <a:schemeClr val="tx1"/>
              </a:solidFill>
              <a:latin typeface="+mn-lt"/>
            </a:endParaRPr>
          </a:p>
          <a:p>
            <a:pPr marL="0">
              <a:spcBef>
                <a:spcPts val="1400"/>
              </a:spcBef>
              <a:buFont typeface="Arial" panose="020B0604020202020204" pitchFamily="34" charset="0"/>
              <a:buChar char="•"/>
            </a:pPr>
            <a:endParaRPr lang="en-US" sz="1100" dirty="0">
              <a:solidFill>
                <a:schemeClr val="tx1"/>
              </a:solidFill>
              <a:latin typeface="+mn-lt"/>
            </a:endParaRPr>
          </a:p>
        </p:txBody>
      </p:sp>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11704320" y="6455431"/>
            <a:ext cx="445913" cy="365125"/>
          </a:xfrm>
        </p:spPr>
        <p:txBody>
          <a:bodyPr vert="horz" lIns="91440" tIns="45720" rIns="91440" bIns="45720" rtlCol="0" anchor="ctr">
            <a:normAutofit/>
          </a:bodyPr>
          <a:lstStyle/>
          <a:p>
            <a:pPr>
              <a:spcAft>
                <a:spcPts val="600"/>
              </a:spcAft>
            </a:pPr>
            <a:fld id="{5075537C-CA84-1446-933C-8E9D027F9201}" type="slidenum">
              <a:rPr lang="en-US" sz="1100">
                <a:solidFill>
                  <a:schemeClr val="tx1">
                    <a:lumMod val="50000"/>
                    <a:lumOff val="50000"/>
                  </a:schemeClr>
                </a:solidFill>
                <a:latin typeface="+mn-lt"/>
              </a:rPr>
              <a:pPr>
                <a:spcAft>
                  <a:spcPts val="600"/>
                </a:spcAft>
              </a:pPr>
              <a:t>4</a:t>
            </a:fld>
            <a:endParaRPr lang="en-US" sz="1100">
              <a:solidFill>
                <a:schemeClr val="tx1">
                  <a:lumMod val="50000"/>
                  <a:lumOff val="50000"/>
                </a:schemeClr>
              </a:solidFill>
              <a:latin typeface="+mn-lt"/>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268786" y="1507126"/>
            <a:ext cx="10414000" cy="1594214"/>
          </a:xfrm>
          <a:prstGeom prst="rect">
            <a:avLst/>
          </a:prstGeom>
        </p:spPr>
        <p:txBody>
          <a:bodyPr lIns="91440" tIns="45720" rIns="91440" bIns="45720" anchor="t">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The scatter plot represent the Launch Outcomes vs Payload using a range slider, the points are by colors, each of them represent a Booster version category.</a:t>
            </a:r>
          </a:p>
          <a:p>
            <a:pPr>
              <a:lnSpc>
                <a:spcPct val="100000"/>
              </a:lnSpc>
              <a:spcBef>
                <a:spcPts val="1400"/>
              </a:spcBef>
            </a:pPr>
            <a:r>
              <a:rPr lang="en-CA" sz="2200" dirty="0">
                <a:solidFill>
                  <a:schemeClr val="accent3">
                    <a:lumMod val="25000"/>
                  </a:schemeClr>
                </a:solidFill>
                <a:latin typeface="Abadi" panose="020B0604020104020204" pitchFamily="34" charset="0"/>
              </a:rPr>
              <a:t>The “FT” booster version category has the largest success rate.</a:t>
            </a:r>
            <a:endParaRPr lang="en-US" sz="22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CA" dirty="0">
                <a:solidFill>
                  <a:srgbClr val="0B49CB"/>
                </a:solidFill>
                <a:latin typeface="Abadi"/>
              </a:rPr>
              <a:t>Payload vs Launch Outcomes</a:t>
            </a:r>
            <a:endParaRPr lang="en-US" dirty="0">
              <a:solidFill>
                <a:srgbClr val="0B49CB"/>
              </a:solidFill>
              <a:latin typeface="Abadi"/>
            </a:endParaRPr>
          </a:p>
        </p:txBody>
      </p:sp>
      <p:pic>
        <p:nvPicPr>
          <p:cNvPr id="4" name="Picture 3">
            <a:extLst>
              <a:ext uri="{FF2B5EF4-FFF2-40B4-BE49-F238E27FC236}">
                <a16:creationId xmlns:a16="http://schemas.microsoft.com/office/drawing/2014/main" id="{E2A17BD0-30C7-326F-26F9-17A06BD6C463}"/>
              </a:ext>
            </a:extLst>
          </p:cNvPr>
          <p:cNvPicPr>
            <a:picLocks noChangeAspect="1"/>
          </p:cNvPicPr>
          <p:nvPr/>
        </p:nvPicPr>
        <p:blipFill>
          <a:blip r:embed="rId3"/>
          <a:stretch>
            <a:fillRect/>
          </a:stretch>
        </p:blipFill>
        <p:spPr>
          <a:xfrm>
            <a:off x="441147" y="3348610"/>
            <a:ext cx="10844464" cy="2964318"/>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Outcome for KSC LC-39A</a:t>
            </a:r>
          </a:p>
        </p:txBody>
      </p:sp>
      <p:sp>
        <p:nvSpPr>
          <p:cNvPr id="2" name="Content Placeholder 4">
            <a:extLst>
              <a:ext uri="{FF2B5EF4-FFF2-40B4-BE49-F238E27FC236}">
                <a16:creationId xmlns:a16="http://schemas.microsoft.com/office/drawing/2014/main" id="{BCF8EF10-B104-6815-A2D7-356E9FDA1F07}"/>
              </a:ext>
            </a:extLst>
          </p:cNvPr>
          <p:cNvSpPr txBox="1">
            <a:spLocks/>
          </p:cNvSpPr>
          <p:nvPr/>
        </p:nvSpPr>
        <p:spPr>
          <a:xfrm>
            <a:off x="360947" y="1572986"/>
            <a:ext cx="10414000" cy="1603375"/>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CA" sz="2000" dirty="0">
                <a:solidFill>
                  <a:schemeClr val="accent3">
                    <a:lumMod val="25000"/>
                  </a:schemeClr>
                </a:solidFill>
                <a:latin typeface="Abadi"/>
              </a:rPr>
              <a:t>The KSC LC-39A has 10 successful landings and 3 unsuccessful landings and the scatter plot indicates that with less Payload Mass the success rate increases for this site.</a:t>
            </a:r>
            <a:endParaRPr lang="en-US" sz="2000" dirty="0">
              <a:solidFill>
                <a:schemeClr val="accent3">
                  <a:lumMod val="25000"/>
                </a:schemeClr>
              </a:solidFill>
              <a:latin typeface="Abadi"/>
            </a:endParaRPr>
          </a:p>
        </p:txBody>
      </p:sp>
      <p:pic>
        <p:nvPicPr>
          <p:cNvPr id="6" name="Picture 5">
            <a:extLst>
              <a:ext uri="{FF2B5EF4-FFF2-40B4-BE49-F238E27FC236}">
                <a16:creationId xmlns:a16="http://schemas.microsoft.com/office/drawing/2014/main" id="{895DC2CE-4D81-D99D-5CD4-317435946EEB}"/>
              </a:ext>
            </a:extLst>
          </p:cNvPr>
          <p:cNvPicPr>
            <a:picLocks noChangeAspect="1"/>
          </p:cNvPicPr>
          <p:nvPr/>
        </p:nvPicPr>
        <p:blipFill>
          <a:blip r:embed="rId3"/>
          <a:stretch>
            <a:fillRect/>
          </a:stretch>
        </p:blipFill>
        <p:spPr>
          <a:xfrm>
            <a:off x="458346" y="2915585"/>
            <a:ext cx="11275308" cy="3109988"/>
          </a:xfrm>
          <a:prstGeom prst="rect">
            <a:avLst/>
          </a:prstGeom>
        </p:spPr>
      </p:pic>
    </p:spTree>
    <p:extLst>
      <p:ext uri="{BB962C8B-B14F-4D97-AF65-F5344CB8AC3E}">
        <p14:creationId xmlns:p14="http://schemas.microsoft.com/office/powerpoint/2010/main" val="292512069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521970" y="1759131"/>
            <a:ext cx="11148060" cy="1314633"/>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four algorithms performs equally, all of them return the same accuracy, Jaccard Score and F1 Score result</a:t>
            </a:r>
          </a:p>
          <a:p>
            <a:pPr>
              <a:lnSpc>
                <a:spcPct val="100000"/>
              </a:lnSpc>
              <a:spcBef>
                <a:spcPts val="1400"/>
              </a:spcBef>
            </a:pPr>
            <a:r>
              <a:rPr lang="en-CA" sz="2200" dirty="0">
                <a:solidFill>
                  <a:schemeClr val="accent3">
                    <a:lumMod val="25000"/>
                  </a:schemeClr>
                </a:solidFill>
                <a:latin typeface="Abadi" panose="020B0604020104020204" pitchFamily="34" charset="0"/>
              </a:rPr>
              <a:t>This is likely due to the small dataset used for testing.</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7" name="Picture 6">
            <a:extLst>
              <a:ext uri="{FF2B5EF4-FFF2-40B4-BE49-F238E27FC236}">
                <a16:creationId xmlns:a16="http://schemas.microsoft.com/office/drawing/2014/main" id="{5876E05C-75A5-5E7E-CD6C-1260C10165A7}"/>
              </a:ext>
            </a:extLst>
          </p:cNvPr>
          <p:cNvPicPr>
            <a:picLocks noChangeAspect="1"/>
          </p:cNvPicPr>
          <p:nvPr/>
        </p:nvPicPr>
        <p:blipFill>
          <a:blip r:embed="rId3"/>
          <a:stretch>
            <a:fillRect/>
          </a:stretch>
        </p:blipFill>
        <p:spPr>
          <a:xfrm>
            <a:off x="2860496" y="3745196"/>
            <a:ext cx="6047243" cy="2006056"/>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534388" y="1946847"/>
            <a:ext cx="6282047" cy="4078726"/>
          </a:xfrm>
          <a:prstGeom prst="rect">
            <a:avLst/>
          </a:prstGeom>
        </p:spPr>
        <p:txBody>
          <a:bodyPr>
            <a:normAutofit fontScale="92500" lnSpcReduction="10000"/>
          </a:bodyPr>
          <a:lstStyle/>
          <a:p>
            <a:pPr marL="0" indent="0">
              <a:lnSpc>
                <a:spcPct val="100000"/>
              </a:lnSpc>
              <a:spcBef>
                <a:spcPts val="1400"/>
              </a:spcBef>
              <a:buNone/>
            </a:pPr>
            <a:r>
              <a:rPr lang="en-CA" sz="2200" dirty="0">
                <a:solidFill>
                  <a:schemeClr val="accent3">
                    <a:lumMod val="25000"/>
                  </a:schemeClr>
                </a:solidFill>
                <a:latin typeface="Abadi" panose="020B0604020104020204" pitchFamily="34" charset="0"/>
              </a:rPr>
              <a:t>The confusion matrix summarizes the performance of each algorithm, since we have the exact same accuracy, the confusion matrices plotted for each algorithm were the same.</a:t>
            </a:r>
          </a:p>
          <a:p>
            <a:pPr>
              <a:lnSpc>
                <a:spcPct val="100000"/>
              </a:lnSpc>
              <a:spcBef>
                <a:spcPts val="1400"/>
              </a:spcBef>
            </a:pPr>
            <a:endParaRPr lang="en-CA"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CA" sz="2200" b="1" u="sng" dirty="0">
                <a:solidFill>
                  <a:schemeClr val="accent3">
                    <a:lumMod val="25000"/>
                  </a:schemeClr>
                </a:solidFill>
                <a:latin typeface="Abadi" panose="020B0604020104020204" pitchFamily="34" charset="0"/>
              </a:rPr>
              <a:t>Outputs</a:t>
            </a:r>
          </a:p>
          <a:p>
            <a:pPr>
              <a:lnSpc>
                <a:spcPct val="100000"/>
              </a:lnSpc>
              <a:spcBef>
                <a:spcPts val="1400"/>
              </a:spcBef>
            </a:pPr>
            <a:r>
              <a:rPr lang="en-CA" sz="2200" dirty="0">
                <a:solidFill>
                  <a:schemeClr val="accent3">
                    <a:lumMod val="25000"/>
                  </a:schemeClr>
                </a:solidFill>
                <a:latin typeface="Abadi" panose="020B0604020104020204" pitchFamily="34" charset="0"/>
              </a:rPr>
              <a:t>12 true positives</a:t>
            </a:r>
          </a:p>
          <a:p>
            <a:pPr>
              <a:lnSpc>
                <a:spcPct val="100000"/>
              </a:lnSpc>
              <a:spcBef>
                <a:spcPts val="1400"/>
              </a:spcBef>
            </a:pPr>
            <a:r>
              <a:rPr lang="en-CA" sz="2200" dirty="0">
                <a:solidFill>
                  <a:schemeClr val="accent3">
                    <a:lumMod val="25000"/>
                  </a:schemeClr>
                </a:solidFill>
                <a:latin typeface="Abadi" panose="020B0604020104020204" pitchFamily="34" charset="0"/>
              </a:rPr>
              <a:t>3 true negatives</a:t>
            </a:r>
          </a:p>
          <a:p>
            <a:pPr>
              <a:lnSpc>
                <a:spcPct val="100000"/>
              </a:lnSpc>
              <a:spcBef>
                <a:spcPts val="1400"/>
              </a:spcBef>
            </a:pPr>
            <a:r>
              <a:rPr lang="en-CA" sz="2200" dirty="0">
                <a:solidFill>
                  <a:schemeClr val="accent3">
                    <a:lumMod val="25000"/>
                  </a:schemeClr>
                </a:solidFill>
                <a:latin typeface="Abadi" panose="020B0604020104020204" pitchFamily="34" charset="0"/>
              </a:rPr>
              <a:t>3 False positive</a:t>
            </a:r>
          </a:p>
          <a:p>
            <a:pPr>
              <a:lnSpc>
                <a:spcPct val="100000"/>
              </a:lnSpc>
              <a:spcBef>
                <a:spcPts val="1400"/>
              </a:spcBef>
            </a:pPr>
            <a:r>
              <a:rPr lang="en-CA" sz="2200" dirty="0">
                <a:solidFill>
                  <a:schemeClr val="accent3">
                    <a:lumMod val="25000"/>
                  </a:schemeClr>
                </a:solidFill>
                <a:latin typeface="Abadi" panose="020B0604020104020204" pitchFamily="34" charset="0"/>
              </a:rPr>
              <a:t>0 False Negatives</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5F943850-089A-E2E0-201B-6F5378907EC3}"/>
              </a:ext>
            </a:extLst>
          </p:cNvPr>
          <p:cNvPicPr>
            <a:picLocks noChangeAspect="1"/>
          </p:cNvPicPr>
          <p:nvPr/>
        </p:nvPicPr>
        <p:blipFill>
          <a:blip r:embed="rId3"/>
          <a:stretch>
            <a:fillRect/>
          </a:stretch>
        </p:blipFill>
        <p:spPr>
          <a:xfrm>
            <a:off x="7081698" y="1946847"/>
            <a:ext cx="4439872" cy="3811588"/>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34028" y="1589831"/>
            <a:ext cx="10515600" cy="4351337"/>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Payload Mass: Across all launch sites, the higher the payload mass, the higher the success rate.</a:t>
            </a:r>
          </a:p>
          <a:p>
            <a:pPr>
              <a:lnSpc>
                <a:spcPct val="100000"/>
              </a:lnSpc>
              <a:spcBef>
                <a:spcPts val="1400"/>
              </a:spcBef>
            </a:pPr>
            <a:r>
              <a:rPr lang="en-CA" sz="2200" dirty="0">
                <a:solidFill>
                  <a:schemeClr val="accent3">
                    <a:lumMod val="25000"/>
                  </a:schemeClr>
                </a:solidFill>
                <a:latin typeface="Abadi" panose="020B0604020104020204" pitchFamily="34" charset="0"/>
              </a:rPr>
              <a:t>Orbits: ES-L1, GEO, HEO, SSO have a 100% success rate.</a:t>
            </a:r>
          </a:p>
          <a:p>
            <a:pPr>
              <a:lnSpc>
                <a:spcPct val="100000"/>
              </a:lnSpc>
              <a:spcBef>
                <a:spcPts val="1400"/>
              </a:spcBef>
            </a:pPr>
            <a:r>
              <a:rPr lang="en-CA" sz="2200" dirty="0">
                <a:solidFill>
                  <a:schemeClr val="accent3">
                    <a:lumMod val="25000"/>
                  </a:schemeClr>
                </a:solidFill>
                <a:latin typeface="Abadi" panose="020B0604020104020204" pitchFamily="34" charset="0"/>
              </a:rPr>
              <a:t>Launch Success: It will increase over time as we test more launches.</a:t>
            </a:r>
          </a:p>
          <a:p>
            <a:pPr>
              <a:lnSpc>
                <a:spcPct val="100000"/>
              </a:lnSpc>
              <a:spcBef>
                <a:spcPts val="1400"/>
              </a:spcBef>
            </a:pPr>
            <a:r>
              <a:rPr lang="en-CA" sz="2200" dirty="0">
                <a:solidFill>
                  <a:schemeClr val="accent3">
                    <a:lumMod val="25000"/>
                  </a:schemeClr>
                </a:solidFill>
                <a:latin typeface="Abadi" panose="020B0604020104020204" pitchFamily="34" charset="0"/>
              </a:rPr>
              <a:t>Model Performance: The ML models have similar accuracy result, indicating that they’ll performed similarly.</a:t>
            </a:r>
          </a:p>
          <a:p>
            <a:pPr>
              <a:lnSpc>
                <a:spcPct val="100000"/>
              </a:lnSpc>
              <a:spcBef>
                <a:spcPts val="1400"/>
              </a:spcBef>
            </a:pPr>
            <a:r>
              <a:rPr lang="en-CA" sz="2200" dirty="0">
                <a:solidFill>
                  <a:schemeClr val="accent3">
                    <a:lumMod val="25000"/>
                  </a:schemeClr>
                </a:solidFill>
                <a:latin typeface="Abadi" panose="020B0604020104020204" pitchFamily="34" charset="0"/>
              </a:rPr>
              <a:t>Launch Sites: They need to be close to roads to facilitate access, but they need to be retired from any city to avoid possible risks.</a:t>
            </a:r>
          </a:p>
          <a:p>
            <a:pPr>
              <a:lnSpc>
                <a:spcPct val="100000"/>
              </a:lnSpc>
              <a:spcBef>
                <a:spcPts val="1400"/>
              </a:spcBef>
            </a:pPr>
            <a:r>
              <a:rPr lang="en-CA" sz="2200" dirty="0">
                <a:solidFill>
                  <a:schemeClr val="accent3">
                    <a:lumMod val="25000"/>
                  </a:schemeClr>
                </a:solidFill>
                <a:latin typeface="Abadi" panose="020B0604020104020204" pitchFamily="34" charset="0"/>
              </a:rPr>
              <a:t>A larger dataset will help build more on the predictive analytics result to help understand if the findings can be generalizable to a larger dataset.</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dirty="0">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534388" y="1674236"/>
            <a:ext cx="11261371" cy="4452244"/>
          </a:xfrm>
          <a:prstGeom prst="rect">
            <a:avLst/>
          </a:prstGeom>
        </p:spPr>
        <p:txBody>
          <a:bodyPr>
            <a:normAutofit fontScale="62500" lnSpcReduction="20000"/>
          </a:bodyPr>
          <a:lstStyle/>
          <a:p>
            <a:pPr marL="0" indent="0">
              <a:lnSpc>
                <a:spcPct val="100000"/>
              </a:lnSpc>
              <a:spcBef>
                <a:spcPts val="1400"/>
              </a:spcBef>
              <a:buNone/>
            </a:pPr>
            <a:r>
              <a:rPr lang="en-CA" sz="2200" b="1" u="sng" dirty="0">
                <a:solidFill>
                  <a:schemeClr val="accent3">
                    <a:lumMod val="25000"/>
                  </a:schemeClr>
                </a:solidFill>
                <a:latin typeface="Abadi" panose="020B0604020104020204" pitchFamily="34" charset="0"/>
              </a:rPr>
              <a:t>Datasets used:</a:t>
            </a:r>
          </a:p>
          <a:p>
            <a:pPr>
              <a:lnSpc>
                <a:spcPct val="100000"/>
              </a:lnSpc>
              <a:spcBef>
                <a:spcPts val="1400"/>
              </a:spcBef>
            </a:pPr>
            <a:r>
              <a:rPr lang="en-CA" sz="2200" dirty="0">
                <a:solidFill>
                  <a:schemeClr val="accent3">
                    <a:lumMod val="25000"/>
                  </a:schemeClr>
                </a:solidFill>
                <a:latin typeface="Abadi" panose="020B0604020104020204" pitchFamily="34" charset="0"/>
              </a:rPr>
              <a:t>SpaceX API: </a:t>
            </a:r>
            <a:r>
              <a:rPr lang="en-CA" sz="2200" dirty="0">
                <a:solidFill>
                  <a:schemeClr val="accent3">
                    <a:lumMod val="25000"/>
                  </a:schemeClr>
                </a:solidFill>
                <a:latin typeface="Abadi" panose="020B0604020104020204" pitchFamily="34" charset="0"/>
                <a:hlinkClick r:id="rId4"/>
              </a:rPr>
              <a:t>https://api.spacexdata.com/v4/launches/past</a:t>
            </a:r>
            <a:endParaRPr lang="en-CA"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Falcon 9 records: </a:t>
            </a:r>
            <a:r>
              <a:rPr lang="en-US" sz="2200" dirty="0">
                <a:solidFill>
                  <a:schemeClr val="accent3">
                    <a:lumMod val="25000"/>
                  </a:schemeClr>
                </a:solidFill>
                <a:latin typeface="Abadi" panose="020B0604020104020204" pitchFamily="34" charset="0"/>
                <a:hlinkClick r:id="rId5"/>
              </a:rPr>
              <a:t>https://en.wikipedia.org/w/index.php?title=List_of_Falcon_9_and_Falcon_Heavy_launches&amp;oldid=1027686922</a:t>
            </a: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b="1" u="sng" dirty="0" err="1">
                <a:solidFill>
                  <a:schemeClr val="accent3">
                    <a:lumMod val="25000"/>
                  </a:schemeClr>
                </a:solidFill>
                <a:latin typeface="Abadi" panose="020B0604020104020204" pitchFamily="34" charset="0"/>
              </a:rPr>
              <a:t>Github</a:t>
            </a:r>
            <a:r>
              <a:rPr lang="en-US" sz="2200" b="1" u="sng" dirty="0">
                <a:solidFill>
                  <a:schemeClr val="accent3">
                    <a:lumMod val="25000"/>
                  </a:schemeClr>
                </a:solidFill>
                <a:latin typeface="Abadi" panose="020B0604020104020204" pitchFamily="34" charset="0"/>
              </a:rPr>
              <a:t> URL:</a:t>
            </a:r>
          </a:p>
          <a:p>
            <a:pPr>
              <a:lnSpc>
                <a:spcPct val="100000"/>
              </a:lnSpc>
              <a:spcBef>
                <a:spcPts val="1400"/>
              </a:spcBef>
            </a:pPr>
            <a:r>
              <a:rPr lang="en-US" sz="2200" dirty="0">
                <a:solidFill>
                  <a:schemeClr val="accent3">
                    <a:lumMod val="25000"/>
                  </a:schemeClr>
                </a:solidFill>
                <a:latin typeface="Abadi" panose="020B0604020104020204" pitchFamily="34" charset="0"/>
              </a:rPr>
              <a:t>Data Collection: </a:t>
            </a:r>
            <a:r>
              <a:rPr lang="en-US" sz="2200" dirty="0">
                <a:solidFill>
                  <a:schemeClr val="accent3">
                    <a:lumMod val="25000"/>
                  </a:schemeClr>
                </a:solidFill>
                <a:latin typeface="Abadi" panose="020B0604020104020204" pitchFamily="34" charset="0"/>
                <a:hlinkClick r:id="rId6"/>
              </a:rPr>
              <a:t>https://github.com/Josema321/IBM-Data-Science-Capstone_SpaceX/blob/main/data-collection-api_%20PT.1.ipynb</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Web Scraping: </a:t>
            </a:r>
            <a:r>
              <a:rPr lang="en-US" sz="2200" dirty="0">
                <a:solidFill>
                  <a:schemeClr val="accent3">
                    <a:lumMod val="25000"/>
                  </a:schemeClr>
                </a:solidFill>
                <a:latin typeface="Abadi" panose="020B0604020104020204" pitchFamily="34" charset="0"/>
                <a:hlinkClick r:id="rId7"/>
              </a:rPr>
              <a:t>https://github.com/Josema321/IBM-Data-Science-Capstone_SpaceX/blob/main/webscraping_PT.2.ipynb</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Data Wrangling: </a:t>
            </a:r>
            <a:r>
              <a:rPr lang="en-US" sz="2200" dirty="0">
                <a:solidFill>
                  <a:schemeClr val="accent3">
                    <a:lumMod val="25000"/>
                  </a:schemeClr>
                </a:solidFill>
                <a:latin typeface="Abadi" panose="020B0604020104020204" pitchFamily="34" charset="0"/>
                <a:hlinkClick r:id="rId8"/>
              </a:rPr>
              <a:t>https://github.com/Josema321/IBM-Data-Science-Capstone_SpaceX/blob/main/Data%20wrangling_PT.3.ipynb</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SQL: </a:t>
            </a:r>
            <a:r>
              <a:rPr lang="en-US" sz="2200" dirty="0">
                <a:solidFill>
                  <a:schemeClr val="accent3">
                    <a:lumMod val="25000"/>
                  </a:schemeClr>
                </a:solidFill>
                <a:latin typeface="Abadi" panose="020B0604020104020204" pitchFamily="34" charset="0"/>
                <a:hlinkClick r:id="rId9"/>
              </a:rPr>
              <a:t>https://github.com/Josema321/IBM-Data-Science-Capstone_SpaceX/blob/main/Sql_PT.4.ipynb</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Data Visualization: </a:t>
            </a:r>
            <a:r>
              <a:rPr lang="en-US" sz="2200" dirty="0">
                <a:solidFill>
                  <a:schemeClr val="accent3">
                    <a:lumMod val="25000"/>
                  </a:schemeClr>
                </a:solidFill>
                <a:latin typeface="Abadi" panose="020B0604020104020204" pitchFamily="34" charset="0"/>
                <a:hlinkClick r:id="rId10"/>
              </a:rPr>
              <a:t>https://github.com/Josema321/IBM-Data-Science-Capstone_SpaceX/blob/main/Exploratory_Analysis_Graphs_PT.5.ipynb</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Interactive Map: </a:t>
            </a:r>
            <a:r>
              <a:rPr lang="en-US" sz="2200" dirty="0">
                <a:solidFill>
                  <a:schemeClr val="accent3">
                    <a:lumMod val="25000"/>
                  </a:schemeClr>
                </a:solidFill>
                <a:latin typeface="Abadi" panose="020B0604020104020204" pitchFamily="34" charset="0"/>
                <a:hlinkClick r:id="rId11"/>
              </a:rPr>
              <a:t>https://github.com/Josema321/IBM-Data-Science-Capstone_SpaceX/blob/main/launch_site_location%20with%20Folium_PT.6.ipynb</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Interactive Dashboard: </a:t>
            </a:r>
            <a:r>
              <a:rPr lang="en-US" sz="2200" dirty="0">
                <a:solidFill>
                  <a:schemeClr val="accent3">
                    <a:lumMod val="25000"/>
                  </a:schemeClr>
                </a:solidFill>
                <a:latin typeface="Abadi" panose="020B0604020104020204" pitchFamily="34" charset="0"/>
                <a:hlinkClick r:id="rId12"/>
              </a:rPr>
              <a:t>https://github.com/Josema321/IBM-Data-Science-Capstone_SpaceX/blob/main/spacex_dash_app_PT.7.py</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Classification Model: </a:t>
            </a:r>
            <a:r>
              <a:rPr lang="en-US" sz="2200" dirty="0">
                <a:solidFill>
                  <a:schemeClr val="accent3">
                    <a:lumMod val="25000"/>
                  </a:schemeClr>
                </a:solidFill>
                <a:latin typeface="Abadi" panose="020B0604020104020204" pitchFamily="34" charset="0"/>
                <a:hlinkClick r:id="rId13"/>
              </a:rPr>
              <a:t>https://github.com/Josema321/IBM-Data-Science-Capstone_SpaceX/blob/main/SpaceX_ML_Prediction_Pt.8.ipynb</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9600" dirty="0">
                <a:solidFill>
                  <a:schemeClr val="accent3">
                    <a:lumMod val="25000"/>
                  </a:schemeClr>
                </a:solidFill>
                <a:latin typeface="Abadi"/>
              </a:rPr>
              <a:t>Data collection methodology: Using SpaceX REST API and Falcon 9 historical launch records.</a:t>
            </a:r>
          </a:p>
          <a:p>
            <a:pPr>
              <a:lnSpc>
                <a:spcPct val="120000"/>
              </a:lnSpc>
              <a:spcBef>
                <a:spcPts val="1400"/>
              </a:spcBef>
            </a:pPr>
            <a:r>
              <a:rPr lang="en-US" sz="9600" dirty="0">
                <a:solidFill>
                  <a:schemeClr val="accent3">
                    <a:lumMod val="25000"/>
                  </a:schemeClr>
                </a:solidFill>
                <a:latin typeface="Abadi"/>
              </a:rPr>
              <a:t>Perform data wrangling by filtering data, handling missing values and applying one hot encoding.</a:t>
            </a:r>
          </a:p>
          <a:p>
            <a:pPr>
              <a:lnSpc>
                <a:spcPct val="120000"/>
              </a:lnSpc>
              <a:spcBef>
                <a:spcPts val="1400"/>
              </a:spcBef>
            </a:pPr>
            <a:r>
              <a:rPr lang="en-US" sz="96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9600" dirty="0">
                <a:solidFill>
                  <a:schemeClr val="accent3">
                    <a:lumMod val="25000"/>
                  </a:schemeClr>
                </a:solidFill>
                <a:latin typeface="Abadi"/>
              </a:rPr>
              <a:t>Perform interactive visual analytics using Folium and </a:t>
            </a:r>
            <a:r>
              <a:rPr lang="en-US" sz="9600" dirty="0" err="1">
                <a:solidFill>
                  <a:schemeClr val="accent3">
                    <a:lumMod val="25000"/>
                  </a:schemeClr>
                </a:solidFill>
                <a:latin typeface="Abadi"/>
              </a:rPr>
              <a:t>Plotly</a:t>
            </a:r>
            <a:r>
              <a:rPr lang="en-US" sz="9600" dirty="0">
                <a:solidFill>
                  <a:schemeClr val="accent3">
                    <a:lumMod val="25000"/>
                  </a:schemeClr>
                </a:solidFill>
                <a:latin typeface="Abadi"/>
              </a:rPr>
              <a:t> Dash</a:t>
            </a:r>
          </a:p>
          <a:p>
            <a:pPr>
              <a:lnSpc>
                <a:spcPct val="120000"/>
              </a:lnSpc>
              <a:spcBef>
                <a:spcPts val="1400"/>
              </a:spcBef>
            </a:pPr>
            <a:r>
              <a:rPr lang="en-US" sz="9600" dirty="0">
                <a:solidFill>
                  <a:schemeClr val="accent3">
                    <a:lumMod val="25000"/>
                  </a:schemeClr>
                </a:solidFill>
                <a:latin typeface="Abadi"/>
              </a:rPr>
              <a:t>Perform predictive analysis using classification models to predict landing outcomes</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82512" y="1372212"/>
            <a:ext cx="10515600" cy="4671767"/>
          </a:xfrm>
          <a:prstGeom prst="rect">
            <a:avLst/>
          </a:prstGeom>
        </p:spPr>
        <p:txBody>
          <a:bodyPr/>
          <a:lstStyle/>
          <a:p>
            <a:pPr marL="0" indent="0">
              <a:lnSpc>
                <a:spcPct val="100000"/>
              </a:lnSpc>
              <a:spcBef>
                <a:spcPts val="1400"/>
              </a:spcBef>
              <a:buNone/>
            </a:pPr>
            <a:r>
              <a:rPr lang="en-US" sz="2000" dirty="0">
                <a:solidFill>
                  <a:schemeClr val="accent3">
                    <a:lumMod val="25000"/>
                  </a:schemeClr>
                </a:solidFill>
                <a:latin typeface="Abadi" panose="020B0604020104020204" pitchFamily="34" charset="0"/>
              </a:rPr>
              <a:t>Datasets are collected from Rest SpaceX API and web scrapping from Falcon 9 launch records from Wikipedia</a:t>
            </a:r>
          </a:p>
          <a:p>
            <a:pPr marL="0" indent="0">
              <a:lnSpc>
                <a:spcPct val="100000"/>
              </a:lnSpc>
              <a:spcBef>
                <a:spcPts val="1400"/>
              </a:spcBef>
              <a:buNone/>
            </a:pPr>
            <a:r>
              <a:rPr lang="en-US" sz="2000" b="1" dirty="0">
                <a:solidFill>
                  <a:schemeClr val="accent3">
                    <a:lumMod val="25000"/>
                  </a:schemeClr>
                </a:solidFill>
                <a:latin typeface="Abadi" panose="020B0604020104020204" pitchFamily="34" charset="0"/>
              </a:rPr>
              <a:t>SpaceX API: </a:t>
            </a:r>
            <a:r>
              <a:rPr lang="en-US" sz="2000" b="1" dirty="0">
                <a:solidFill>
                  <a:schemeClr val="accent3">
                    <a:lumMod val="25000"/>
                  </a:schemeClr>
                </a:solidFill>
                <a:latin typeface="Abadi" panose="020B0604020104020204" pitchFamily="34" charset="0"/>
                <a:hlinkClick r:id="rId3"/>
              </a:rPr>
              <a:t>https://api.spacexdata.com/v4/launches/past</a:t>
            </a:r>
            <a:endParaRPr lang="en-US" sz="2000" b="1"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000" b="1"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000" b="1"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000" b="1"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000" b="1" dirty="0">
                <a:solidFill>
                  <a:schemeClr val="accent3">
                    <a:lumMod val="25000"/>
                  </a:schemeClr>
                </a:solidFill>
                <a:latin typeface="Abadi" panose="020B0604020104020204" pitchFamily="34" charset="0"/>
              </a:rPr>
              <a:t>Wikipedia:</a:t>
            </a:r>
          </a:p>
          <a:p>
            <a:pPr marL="0" indent="0">
              <a:lnSpc>
                <a:spcPct val="100000"/>
              </a:lnSpc>
              <a:spcBef>
                <a:spcPts val="1400"/>
              </a:spcBef>
              <a:buNone/>
            </a:pPr>
            <a:r>
              <a:rPr lang="en-US" sz="2000" b="1" dirty="0">
                <a:solidFill>
                  <a:schemeClr val="accent3">
                    <a:lumMod val="25000"/>
                  </a:schemeClr>
                </a:solidFill>
                <a:latin typeface="Abadi" panose="020B0604020104020204" pitchFamily="34" charset="0"/>
                <a:hlinkClick r:id="rId4"/>
              </a:rPr>
              <a:t>https://en.wikipedia.org/w/index.php?title=List_of_Falcon_9_and_Falcon_Heavy_launches&amp;oldid=1027686922</a:t>
            </a:r>
            <a:endParaRPr lang="en-US" sz="2000" b="1"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b="1"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pic>
        <p:nvPicPr>
          <p:cNvPr id="3" name="Picture 2">
            <a:extLst>
              <a:ext uri="{FF2B5EF4-FFF2-40B4-BE49-F238E27FC236}">
                <a16:creationId xmlns:a16="http://schemas.microsoft.com/office/drawing/2014/main" id="{2B3A90C1-7822-2AA8-E3D0-048798E9EE90}"/>
              </a:ext>
            </a:extLst>
          </p:cNvPr>
          <p:cNvPicPr>
            <a:picLocks noChangeAspect="1"/>
          </p:cNvPicPr>
          <p:nvPr/>
        </p:nvPicPr>
        <p:blipFill>
          <a:blip r:embed="rId5"/>
          <a:stretch>
            <a:fillRect/>
          </a:stretch>
        </p:blipFill>
        <p:spPr>
          <a:xfrm>
            <a:off x="659688" y="2722107"/>
            <a:ext cx="10205223" cy="976785"/>
          </a:xfrm>
          <a:prstGeom prst="rect">
            <a:avLst/>
          </a:prstGeom>
        </p:spPr>
      </p:pic>
      <p:pic>
        <p:nvPicPr>
          <p:cNvPr id="7" name="Picture 6">
            <a:extLst>
              <a:ext uri="{FF2B5EF4-FFF2-40B4-BE49-F238E27FC236}">
                <a16:creationId xmlns:a16="http://schemas.microsoft.com/office/drawing/2014/main" id="{FEDFFBA6-1D6F-37E4-8133-1362D303BE1C}"/>
              </a:ext>
            </a:extLst>
          </p:cNvPr>
          <p:cNvPicPr>
            <a:picLocks noChangeAspect="1"/>
          </p:cNvPicPr>
          <p:nvPr/>
        </p:nvPicPr>
        <p:blipFill rotWithShape="1">
          <a:blip r:embed="rId6"/>
          <a:srcRect b="16264"/>
          <a:stretch/>
        </p:blipFill>
        <p:spPr>
          <a:xfrm>
            <a:off x="770011" y="5417805"/>
            <a:ext cx="10205223" cy="1220777"/>
          </a:xfrm>
          <a:prstGeom prst="rect">
            <a:avLst/>
          </a:prstGeom>
        </p:spPr>
      </p:pic>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
        <p:nvSpPr>
          <p:cNvPr id="7" name="TextBox 6">
            <a:extLst>
              <a:ext uri="{FF2B5EF4-FFF2-40B4-BE49-F238E27FC236}">
                <a16:creationId xmlns:a16="http://schemas.microsoft.com/office/drawing/2014/main" id="{8EB506E5-4C73-3542-DC5D-75DC8F07EAA1}"/>
              </a:ext>
            </a:extLst>
          </p:cNvPr>
          <p:cNvSpPr txBox="1"/>
          <p:nvPr/>
        </p:nvSpPr>
        <p:spPr>
          <a:xfrm>
            <a:off x="559160" y="6057879"/>
            <a:ext cx="6094926" cy="369332"/>
          </a:xfrm>
          <a:prstGeom prst="rect">
            <a:avLst/>
          </a:prstGeom>
          <a:noFill/>
        </p:spPr>
        <p:txBody>
          <a:bodyPr wrap="square">
            <a:spAutoFit/>
          </a:bodyPr>
          <a:lstStyle/>
          <a:p>
            <a:pPr>
              <a:lnSpc>
                <a:spcPct val="100000"/>
              </a:lnSpc>
              <a:spcBef>
                <a:spcPts val="1400"/>
              </a:spcBef>
            </a:pPr>
            <a:r>
              <a:rPr lang="en-CA" sz="1800" dirty="0">
                <a:solidFill>
                  <a:schemeClr val="accent3">
                    <a:lumMod val="25000"/>
                  </a:schemeClr>
                </a:solidFill>
                <a:latin typeface="Abadi" panose="020B0604020104020204" pitchFamily="34" charset="0"/>
                <a:hlinkClick r:id="rId3"/>
              </a:rPr>
              <a:t>Link to File: SpaceX API</a:t>
            </a:r>
            <a:endParaRPr lang="en-US" sz="1800" dirty="0">
              <a:solidFill>
                <a:schemeClr val="accent3">
                  <a:lumMod val="25000"/>
                </a:schemeClr>
              </a:solidFill>
              <a:latin typeface="Abadi" panose="020B0604020104020204" pitchFamily="34" charset="0"/>
            </a:endParaRPr>
          </a:p>
        </p:txBody>
      </p:sp>
      <p:pic>
        <p:nvPicPr>
          <p:cNvPr id="9" name="Picture 8">
            <a:extLst>
              <a:ext uri="{FF2B5EF4-FFF2-40B4-BE49-F238E27FC236}">
                <a16:creationId xmlns:a16="http://schemas.microsoft.com/office/drawing/2014/main" id="{E491D143-1639-2B38-0C68-2C4A75D0E9CC}"/>
              </a:ext>
            </a:extLst>
          </p:cNvPr>
          <p:cNvPicPr>
            <a:picLocks noChangeAspect="1"/>
          </p:cNvPicPr>
          <p:nvPr/>
        </p:nvPicPr>
        <p:blipFill>
          <a:blip r:embed="rId4"/>
          <a:stretch>
            <a:fillRect/>
          </a:stretch>
        </p:blipFill>
        <p:spPr>
          <a:xfrm>
            <a:off x="1410973" y="2358399"/>
            <a:ext cx="8675399" cy="3051820"/>
          </a:xfrm>
          <a:prstGeom prst="rect">
            <a:avLst/>
          </a:prstGeom>
        </p:spPr>
      </p:pic>
      <p:sp>
        <p:nvSpPr>
          <p:cNvPr id="11" name="TextBox 10">
            <a:extLst>
              <a:ext uri="{FF2B5EF4-FFF2-40B4-BE49-F238E27FC236}">
                <a16:creationId xmlns:a16="http://schemas.microsoft.com/office/drawing/2014/main" id="{7245085F-4B64-16FB-60AC-F63409EAF431}"/>
              </a:ext>
            </a:extLst>
          </p:cNvPr>
          <p:cNvSpPr txBox="1"/>
          <p:nvPr/>
        </p:nvSpPr>
        <p:spPr>
          <a:xfrm>
            <a:off x="482958" y="1492216"/>
            <a:ext cx="11303456" cy="461665"/>
          </a:xfrm>
          <a:prstGeom prst="rect">
            <a:avLst/>
          </a:prstGeom>
          <a:noFill/>
        </p:spPr>
        <p:txBody>
          <a:bodyPr wrap="square">
            <a:spAutoFit/>
          </a:bodyPr>
          <a:lstStyle/>
          <a:p>
            <a:pPr marL="0" indent="0">
              <a:lnSpc>
                <a:spcPct val="100000"/>
              </a:lnSpc>
              <a:spcBef>
                <a:spcPts val="1400"/>
              </a:spcBef>
              <a:buNone/>
            </a:pPr>
            <a:r>
              <a:rPr lang="en-US" sz="2400" dirty="0">
                <a:solidFill>
                  <a:schemeClr val="accent3">
                    <a:lumMod val="25000"/>
                  </a:schemeClr>
                </a:solidFill>
                <a:latin typeface="Abadi"/>
              </a:rPr>
              <a:t>Once we get the data from SpaceX API we place the data into a Pandas data frame.</a:t>
            </a:r>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536084" y="1439382"/>
            <a:ext cx="10202789" cy="646331"/>
          </a:xfrm>
          <a:prstGeom prst="rect">
            <a:avLst/>
          </a:prstGeom>
        </p:spPr>
        <p:txBody>
          <a:bodyPr lIns="91440" tIns="45720" rIns="91440" bIns="45720" anchor="t">
            <a:noAutofit/>
          </a:bodyPr>
          <a:lstStyle/>
          <a:p>
            <a:pPr marL="0" indent="0">
              <a:lnSpc>
                <a:spcPct val="100000"/>
              </a:lnSpc>
              <a:spcBef>
                <a:spcPts val="1400"/>
              </a:spcBef>
              <a:buNone/>
            </a:pPr>
            <a:r>
              <a:rPr lang="en-US" sz="2400" dirty="0">
                <a:solidFill>
                  <a:schemeClr val="accent3">
                    <a:lumMod val="25000"/>
                  </a:schemeClr>
                </a:solidFill>
                <a:latin typeface="Abadi"/>
              </a:rPr>
              <a:t>Once we web scrape the data, we place it into a Pandas data frame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7" name="TextBox 6">
            <a:extLst>
              <a:ext uri="{FF2B5EF4-FFF2-40B4-BE49-F238E27FC236}">
                <a16:creationId xmlns:a16="http://schemas.microsoft.com/office/drawing/2014/main" id="{98B58309-DB25-2671-9695-A42DE16024BF}"/>
              </a:ext>
            </a:extLst>
          </p:cNvPr>
          <p:cNvSpPr txBox="1"/>
          <p:nvPr/>
        </p:nvSpPr>
        <p:spPr>
          <a:xfrm>
            <a:off x="536084" y="5843784"/>
            <a:ext cx="6094926" cy="369332"/>
          </a:xfrm>
          <a:prstGeom prst="rect">
            <a:avLst/>
          </a:prstGeom>
          <a:noFill/>
        </p:spPr>
        <p:txBody>
          <a:bodyPr wrap="square">
            <a:spAutoFit/>
          </a:bodyPr>
          <a:lstStyle/>
          <a:p>
            <a:pPr>
              <a:lnSpc>
                <a:spcPct val="100000"/>
              </a:lnSpc>
              <a:spcBef>
                <a:spcPts val="1400"/>
              </a:spcBef>
            </a:pPr>
            <a:r>
              <a:rPr lang="en-CA" sz="1800" dirty="0">
                <a:solidFill>
                  <a:schemeClr val="accent3">
                    <a:lumMod val="25000"/>
                  </a:schemeClr>
                </a:solidFill>
                <a:latin typeface="Abadi" panose="020B0604020104020204" pitchFamily="34" charset="0"/>
                <a:hlinkClick r:id="rId3"/>
              </a:rPr>
              <a:t>Link to File: Web scrapping</a:t>
            </a:r>
            <a:endParaRPr lang="en-US" sz="1800" dirty="0">
              <a:solidFill>
                <a:schemeClr val="accent3">
                  <a:lumMod val="25000"/>
                </a:schemeClr>
              </a:solidFill>
              <a:latin typeface="Abadi" panose="020B0604020104020204" pitchFamily="34" charset="0"/>
            </a:endParaRPr>
          </a:p>
        </p:txBody>
      </p:sp>
      <p:pic>
        <p:nvPicPr>
          <p:cNvPr id="12" name="Picture 11">
            <a:extLst>
              <a:ext uri="{FF2B5EF4-FFF2-40B4-BE49-F238E27FC236}">
                <a16:creationId xmlns:a16="http://schemas.microsoft.com/office/drawing/2014/main" id="{2F2A9CE5-EA3D-187A-2291-DEED5B3B93E2}"/>
              </a:ext>
            </a:extLst>
          </p:cNvPr>
          <p:cNvPicPr>
            <a:picLocks noChangeAspect="1"/>
          </p:cNvPicPr>
          <p:nvPr/>
        </p:nvPicPr>
        <p:blipFill>
          <a:blip r:embed="rId4"/>
          <a:stretch>
            <a:fillRect/>
          </a:stretch>
        </p:blipFill>
        <p:spPr>
          <a:xfrm>
            <a:off x="2601532" y="2256087"/>
            <a:ext cx="5866411" cy="3196442"/>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microsoft.com/office/2006/metadata/properties"/>
    <ds:schemaRef ds:uri="155be751-a274-42e8-93fb-f39d3b9bccc8"/>
    <ds:schemaRef ds:uri="http://purl.org/dc/elements/1.1/"/>
    <ds:schemaRef ds:uri="http://www.w3.org/XML/1998/namespace"/>
    <ds:schemaRef ds:uri="http://schemas.openxmlformats.org/package/2006/metadata/core-properties"/>
    <ds:schemaRef ds:uri="f80a141d-92ca-4d3d-9308-f7e7b1d44ce8"/>
    <ds:schemaRef ds:uri="http://schemas.microsoft.com/office/2006/documentManagement/types"/>
    <ds:schemaRef ds:uri="http://schemas.microsoft.com/office/infopath/2007/PartnerControls"/>
    <ds:schemaRef ds:uri="http://purl.org/dc/dcmitype/"/>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4669</TotalTime>
  <Words>2656</Words>
  <Application>Microsoft Office PowerPoint</Application>
  <PresentationFormat>Widescreen</PresentationFormat>
  <Paragraphs>319</Paragraphs>
  <Slides>47</Slides>
  <Notes>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47</vt:i4>
      </vt:variant>
    </vt:vector>
  </HeadingPairs>
  <TitlesOfParts>
    <vt:vector size="52" baseType="lpstr">
      <vt:lpstr>Abadi</vt:lpstr>
      <vt:lpstr>Arial</vt:lpstr>
      <vt:lpstr>Calibri</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Jose Manuel RUIZ BARRIENTOS</cp:lastModifiedBy>
  <cp:revision>237</cp:revision>
  <dcterms:created xsi:type="dcterms:W3CDTF">2021-04-29T18:58:34Z</dcterms:created>
  <dcterms:modified xsi:type="dcterms:W3CDTF">2024-06-11T03:28:37Z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